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29" r:id="rId3"/>
    <p:sldId id="264" r:id="rId4"/>
    <p:sldId id="257" r:id="rId5"/>
    <p:sldId id="287" r:id="rId6"/>
    <p:sldId id="290" r:id="rId7"/>
    <p:sldId id="288" r:id="rId8"/>
    <p:sldId id="309" r:id="rId9"/>
    <p:sldId id="306" r:id="rId10"/>
    <p:sldId id="307" r:id="rId11"/>
    <p:sldId id="305" r:id="rId12"/>
    <p:sldId id="304" r:id="rId13"/>
    <p:sldId id="267" r:id="rId14"/>
    <p:sldId id="273" r:id="rId15"/>
    <p:sldId id="272" r:id="rId16"/>
    <p:sldId id="274" r:id="rId17"/>
    <p:sldId id="277" r:id="rId18"/>
    <p:sldId id="276" r:id="rId19"/>
    <p:sldId id="291" r:id="rId20"/>
    <p:sldId id="316" r:id="rId21"/>
    <p:sldId id="318" r:id="rId22"/>
    <p:sldId id="322" r:id="rId23"/>
    <p:sldId id="323" r:id="rId24"/>
    <p:sldId id="324" r:id="rId25"/>
    <p:sldId id="325" r:id="rId26"/>
    <p:sldId id="319" r:id="rId27"/>
    <p:sldId id="328" r:id="rId28"/>
    <p:sldId id="320" r:id="rId29"/>
    <p:sldId id="321" r:id="rId30"/>
    <p:sldId id="326" r:id="rId31"/>
    <p:sldId id="327" r:id="rId32"/>
    <p:sldId id="279" r:id="rId33"/>
    <p:sldId id="313" r:id="rId34"/>
    <p:sldId id="314" r:id="rId35"/>
    <p:sldId id="315" r:id="rId36"/>
    <p:sldId id="269" r:id="rId3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CAC04"/>
    <a:srgbClr val="FF0066"/>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98C47-BE0E-4F75-BF95-E2FD76363EEA}"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s-ES"/>
        </a:p>
      </dgm:t>
    </dgm:pt>
    <dgm:pt modelId="{09BB7184-93D0-4469-A714-8C1D0F3C597C}">
      <dgm:prSet phldrT="[Texto]" custT="1"/>
      <dgm:spPr/>
      <dgm:t>
        <a:bodyPr/>
        <a:lstStyle/>
        <a:p>
          <a:r>
            <a:rPr lang="es-ES" sz="1200" b="1" baseline="0" dirty="0" smtClean="0">
              <a:solidFill>
                <a:schemeClr val="tx1"/>
              </a:solidFill>
              <a:latin typeface="Arial" panose="020B0604020202020204" pitchFamily="34" charset="0"/>
              <a:cs typeface="Arial" panose="020B0604020202020204" pitchFamily="34" charset="0"/>
            </a:rPr>
            <a:t>Formulación, Ejecución y Evaluación Presupuestaria</a:t>
          </a:r>
          <a:endParaRPr lang="es-ES" sz="1200" b="1" baseline="0" dirty="0">
            <a:solidFill>
              <a:schemeClr val="tx1"/>
            </a:solidFill>
            <a:latin typeface="Arial" panose="020B0604020202020204" pitchFamily="34" charset="0"/>
            <a:cs typeface="Arial" panose="020B0604020202020204" pitchFamily="34" charset="0"/>
          </a:endParaRPr>
        </a:p>
      </dgm:t>
    </dgm:pt>
    <dgm:pt modelId="{3DC346C0-D148-4F2E-A0E1-557A965DEE77}" type="parTrans" cxnId="{924DB0D7-8F8B-4519-92DA-73B2FD7241E3}">
      <dgm:prSet/>
      <dgm:spPr/>
      <dgm:t>
        <a:bodyPr/>
        <a:lstStyle/>
        <a:p>
          <a:endParaRPr lang="es-ES"/>
        </a:p>
      </dgm:t>
    </dgm:pt>
    <dgm:pt modelId="{574C6699-E6BA-438F-ADDC-104E08676863}" type="sibTrans" cxnId="{924DB0D7-8F8B-4519-92DA-73B2FD7241E3}">
      <dgm:prSet/>
      <dgm:spPr/>
      <dgm:t>
        <a:bodyPr/>
        <a:lstStyle/>
        <a:p>
          <a:endParaRPr lang="es-ES"/>
        </a:p>
      </dgm:t>
    </dgm:pt>
    <dgm:pt modelId="{8EECB146-0D14-4191-97EE-017CDD0E329E}">
      <dgm:prSet phldrT="[Texto]"/>
      <dgm:spPr>
        <a:solidFill>
          <a:schemeClr val="bg1"/>
        </a:solidFill>
        <a:ln>
          <a:solidFill>
            <a:schemeClr val="tx1"/>
          </a:solidFill>
        </a:ln>
      </dgm:spPr>
      <dgm:t>
        <a:bodyPr/>
        <a:lstStyle/>
        <a:p>
          <a:r>
            <a:rPr lang="es-ES" b="0" smtClean="0">
              <a:solidFill>
                <a:schemeClr val="tx1"/>
              </a:solidFill>
              <a:latin typeface="Arial" panose="020B0604020202020204" pitchFamily="34" charset="0"/>
              <a:cs typeface="Arial" panose="020B0604020202020204" pitchFamily="34" charset="0"/>
            </a:rPr>
            <a:t>3-La </a:t>
          </a:r>
          <a:r>
            <a:rPr lang="es-ES" b="0" baseline="0" dirty="0" smtClean="0">
              <a:solidFill>
                <a:schemeClr val="tx1"/>
              </a:solidFill>
              <a:latin typeface="Arial" panose="020B0604020202020204" pitchFamily="34" charset="0"/>
              <a:cs typeface="Arial" panose="020B0604020202020204" pitchFamily="34" charset="0"/>
            </a:rPr>
            <a:t>participación de los Responsables y Actores.</a:t>
          </a:r>
          <a:endParaRPr lang="es-ES" b="0" baseline="0" dirty="0">
            <a:solidFill>
              <a:schemeClr val="tx1"/>
            </a:solidFill>
            <a:latin typeface="Arial" panose="020B0604020202020204" pitchFamily="34" charset="0"/>
            <a:cs typeface="Arial" panose="020B0604020202020204" pitchFamily="34" charset="0"/>
          </a:endParaRPr>
        </a:p>
      </dgm:t>
    </dgm:pt>
    <dgm:pt modelId="{00D7C190-E0B7-4820-A344-228BCCBAA2AC}" type="parTrans" cxnId="{954F60EF-D17D-4922-A8DC-AC44C23AE01A}">
      <dgm:prSet/>
      <dgm:spPr/>
      <dgm:t>
        <a:bodyPr/>
        <a:lstStyle/>
        <a:p>
          <a:endParaRPr lang="es-ES"/>
        </a:p>
      </dgm:t>
    </dgm:pt>
    <dgm:pt modelId="{5CE1BDCE-385C-42D3-B831-D9CD54CE44C0}" type="sibTrans" cxnId="{954F60EF-D17D-4922-A8DC-AC44C23AE01A}">
      <dgm:prSet/>
      <dgm:spPr/>
      <dgm:t>
        <a:bodyPr/>
        <a:lstStyle/>
        <a:p>
          <a:endParaRPr lang="es-ES"/>
        </a:p>
      </dgm:t>
    </dgm:pt>
    <dgm:pt modelId="{92E4B7FF-B008-47BC-AB41-E662FEF971DD}">
      <dgm:prSet phldrT="[Texto]"/>
      <dgm:spPr>
        <a:noFill/>
        <a:ln>
          <a:solidFill>
            <a:schemeClr val="tx1"/>
          </a:solidFill>
        </a:ln>
      </dgm:spPr>
      <dgm:t>
        <a:bodyPr/>
        <a:lstStyle/>
        <a:p>
          <a:r>
            <a:rPr lang="es-ES" b="1" baseline="0" dirty="0" smtClean="0">
              <a:solidFill>
                <a:schemeClr val="tx1"/>
              </a:solidFill>
              <a:latin typeface="Arial" panose="020B0604020202020204" pitchFamily="34" charset="0"/>
            </a:rPr>
            <a:t>4-Los Insumos necesarios para la formulación.</a:t>
          </a:r>
          <a:endParaRPr lang="es-ES" b="1" baseline="0" dirty="0">
            <a:solidFill>
              <a:schemeClr val="tx1"/>
            </a:solidFill>
            <a:latin typeface="Arial" panose="020B0604020202020204" pitchFamily="34" charset="0"/>
          </a:endParaRPr>
        </a:p>
      </dgm:t>
    </dgm:pt>
    <dgm:pt modelId="{C26AD244-5E4E-449F-8216-5B36DC6E5BE4}" type="parTrans" cxnId="{8541A5B6-D3B4-443C-89B8-A828A8CB60CB}">
      <dgm:prSet/>
      <dgm:spPr/>
      <dgm:t>
        <a:bodyPr/>
        <a:lstStyle/>
        <a:p>
          <a:endParaRPr lang="es-ES"/>
        </a:p>
      </dgm:t>
    </dgm:pt>
    <dgm:pt modelId="{E64112A4-6228-4CEE-8BDD-20E41443AB92}" type="sibTrans" cxnId="{8541A5B6-D3B4-443C-89B8-A828A8CB60CB}">
      <dgm:prSet/>
      <dgm:spPr/>
      <dgm:t>
        <a:bodyPr/>
        <a:lstStyle/>
        <a:p>
          <a:endParaRPr lang="es-ES"/>
        </a:p>
      </dgm:t>
    </dgm:pt>
    <dgm:pt modelId="{F7211C26-DB0E-4CE6-9B60-D2741F0DDDB3}">
      <dgm:prSet phldrT="[Texto]"/>
      <dgm:spPr>
        <a:noFill/>
        <a:ln>
          <a:solidFill>
            <a:schemeClr val="tx1"/>
          </a:solidFill>
        </a:ln>
      </dgm:spPr>
      <dgm:t>
        <a:bodyPr/>
        <a:lstStyle/>
        <a:p>
          <a:r>
            <a:rPr lang="es-ES" b="1" baseline="0" dirty="0" smtClean="0">
              <a:solidFill>
                <a:schemeClr val="tx1"/>
              </a:solidFill>
              <a:latin typeface="Arial" panose="020B0604020202020204" pitchFamily="34" charset="0"/>
            </a:rPr>
            <a:t>1-La Vinculación con los Planes de Mediano y Largo Plazo</a:t>
          </a:r>
          <a:endParaRPr lang="es-ES" b="1" baseline="0" dirty="0">
            <a:solidFill>
              <a:schemeClr val="tx1"/>
            </a:solidFill>
            <a:latin typeface="Arial" panose="020B0604020202020204" pitchFamily="34" charset="0"/>
          </a:endParaRPr>
        </a:p>
      </dgm:t>
    </dgm:pt>
    <dgm:pt modelId="{B64D8399-AF7A-4AB2-8F57-B2D0C5BCD150}" type="parTrans" cxnId="{B53B6BD4-DD7B-4C16-9E16-BCA13C5A3745}">
      <dgm:prSet/>
      <dgm:spPr/>
      <dgm:t>
        <a:bodyPr/>
        <a:lstStyle/>
        <a:p>
          <a:endParaRPr lang="es-ES"/>
        </a:p>
      </dgm:t>
    </dgm:pt>
    <dgm:pt modelId="{6152085B-4321-49FB-8DF9-A96E21C2B8BB}" type="sibTrans" cxnId="{B53B6BD4-DD7B-4C16-9E16-BCA13C5A3745}">
      <dgm:prSet/>
      <dgm:spPr/>
      <dgm:t>
        <a:bodyPr/>
        <a:lstStyle/>
        <a:p>
          <a:endParaRPr lang="es-ES"/>
        </a:p>
      </dgm:t>
    </dgm:pt>
    <dgm:pt modelId="{C75A529D-3F8F-4D1B-AEC7-7957FC4DC52D}">
      <dgm:prSet phldrT="[Texto]"/>
      <dgm:spPr>
        <a:noFill/>
        <a:ln>
          <a:solidFill>
            <a:schemeClr val="tx1"/>
          </a:solidFill>
        </a:ln>
      </dgm:spPr>
      <dgm:t>
        <a:bodyPr/>
        <a:lstStyle/>
        <a:p>
          <a:r>
            <a:rPr lang="es-ES" b="1" baseline="0" dirty="0" smtClean="0">
              <a:solidFill>
                <a:schemeClr val="tx1"/>
              </a:solidFill>
              <a:latin typeface="Arial" panose="020B0604020202020204" pitchFamily="34" charset="0"/>
            </a:rPr>
            <a:t>2-La coordinación entre Los procesos participantes de la formulación</a:t>
          </a:r>
          <a:endParaRPr lang="es-ES" b="1" baseline="0" dirty="0">
            <a:solidFill>
              <a:schemeClr val="tx1"/>
            </a:solidFill>
            <a:latin typeface="Arial" panose="020B0604020202020204" pitchFamily="34" charset="0"/>
          </a:endParaRPr>
        </a:p>
      </dgm:t>
    </dgm:pt>
    <dgm:pt modelId="{EA6FAC34-C61C-4CEC-8977-CF95765A6D23}" type="parTrans" cxnId="{0ADDB2E2-4E0B-4CFA-AC81-B3654012D65D}">
      <dgm:prSet/>
      <dgm:spPr/>
      <dgm:t>
        <a:bodyPr/>
        <a:lstStyle/>
        <a:p>
          <a:endParaRPr lang="es-ES"/>
        </a:p>
      </dgm:t>
    </dgm:pt>
    <dgm:pt modelId="{804BD642-215A-4F8D-BF56-508E72BFB4FB}" type="sibTrans" cxnId="{0ADDB2E2-4E0B-4CFA-AC81-B3654012D65D}">
      <dgm:prSet/>
      <dgm:spPr/>
      <dgm:t>
        <a:bodyPr/>
        <a:lstStyle/>
        <a:p>
          <a:endParaRPr lang="es-ES"/>
        </a:p>
      </dgm:t>
    </dgm:pt>
    <dgm:pt modelId="{DC3D4BE6-C223-4B31-AF94-FEF520A8EA6F}">
      <dgm:prSet/>
      <dgm:spPr>
        <a:noFill/>
        <a:ln>
          <a:solidFill>
            <a:schemeClr val="tx1"/>
          </a:solidFill>
        </a:ln>
      </dgm:spPr>
      <dgm:t>
        <a:bodyPr/>
        <a:lstStyle/>
        <a:p>
          <a:r>
            <a:rPr lang="es-ES" b="1" dirty="0" smtClean="0">
              <a:solidFill>
                <a:schemeClr val="tx1"/>
              </a:solidFill>
              <a:latin typeface="Arial" panose="020B0604020202020204" pitchFamily="34" charset="0"/>
            </a:rPr>
            <a:t>5-Las </a:t>
          </a:r>
          <a:r>
            <a:rPr lang="es-ES" b="1" baseline="0" dirty="0" smtClean="0">
              <a:solidFill>
                <a:schemeClr val="tx1"/>
              </a:solidFill>
              <a:latin typeface="Arial" panose="020B0604020202020204" pitchFamily="34" charset="0"/>
              <a:cs typeface="Arial" panose="020B0604020202020204" pitchFamily="34" charset="0"/>
            </a:rPr>
            <a:t>acciones para validación técnica de las estimaciones presupuestarias.  </a:t>
          </a:r>
          <a:endParaRPr lang="es-ES" b="1" baseline="0" dirty="0">
            <a:solidFill>
              <a:schemeClr val="tx1"/>
            </a:solidFill>
            <a:latin typeface="Arial" panose="020B0604020202020204" pitchFamily="34" charset="0"/>
            <a:cs typeface="Arial" panose="020B0604020202020204" pitchFamily="34" charset="0"/>
          </a:endParaRPr>
        </a:p>
      </dgm:t>
    </dgm:pt>
    <dgm:pt modelId="{FBE3794D-3981-4220-94BB-5BD837F65638}" type="parTrans" cxnId="{4D603549-8650-4365-9803-0DEC812FED4F}">
      <dgm:prSet/>
      <dgm:spPr/>
      <dgm:t>
        <a:bodyPr/>
        <a:lstStyle/>
        <a:p>
          <a:endParaRPr lang="es-ES"/>
        </a:p>
      </dgm:t>
    </dgm:pt>
    <dgm:pt modelId="{18B58B64-81A2-409B-8867-ADF447BCC04D}" type="sibTrans" cxnId="{4D603549-8650-4365-9803-0DEC812FED4F}">
      <dgm:prSet/>
      <dgm:spPr/>
      <dgm:t>
        <a:bodyPr/>
        <a:lstStyle/>
        <a:p>
          <a:endParaRPr lang="es-ES"/>
        </a:p>
      </dgm:t>
    </dgm:pt>
    <dgm:pt modelId="{B2B537DF-4DAB-459D-A47C-579C47857F19}">
      <dgm:prSet/>
      <dgm:spPr>
        <a:noFill/>
        <a:ln>
          <a:solidFill>
            <a:schemeClr val="tx1"/>
          </a:solidFill>
        </a:ln>
      </dgm:spPr>
      <dgm:t>
        <a:bodyPr/>
        <a:lstStyle/>
        <a:p>
          <a:r>
            <a:rPr lang="es-ES" b="1" baseline="0" dirty="0" smtClean="0">
              <a:solidFill>
                <a:schemeClr val="tx1"/>
              </a:solidFill>
              <a:latin typeface="Arial" panose="020B0604020202020204" pitchFamily="34" charset="0"/>
            </a:rPr>
            <a:t>6-Las metodologías: Técnicas, Matemática, Científicas y Estadísticas utilizadas para las estimaciones Ingresos y Egresos</a:t>
          </a:r>
          <a:endParaRPr lang="es-ES" b="1" baseline="0" dirty="0">
            <a:solidFill>
              <a:schemeClr val="tx1"/>
            </a:solidFill>
            <a:latin typeface="Arial" panose="020B0604020202020204" pitchFamily="34" charset="0"/>
          </a:endParaRPr>
        </a:p>
      </dgm:t>
    </dgm:pt>
    <dgm:pt modelId="{0A672C5B-6F52-4315-A73E-AD21A896DCCD}" type="parTrans" cxnId="{BE709496-E6E8-45D8-A148-7C67CDA5A7D0}">
      <dgm:prSet/>
      <dgm:spPr/>
      <dgm:t>
        <a:bodyPr/>
        <a:lstStyle/>
        <a:p>
          <a:endParaRPr lang="es-ES"/>
        </a:p>
      </dgm:t>
    </dgm:pt>
    <dgm:pt modelId="{F08C62EA-A97C-4E2E-AEE1-31C3BDB1E1A1}" type="sibTrans" cxnId="{BE709496-E6E8-45D8-A148-7C67CDA5A7D0}">
      <dgm:prSet/>
      <dgm:spPr/>
      <dgm:t>
        <a:bodyPr/>
        <a:lstStyle/>
        <a:p>
          <a:endParaRPr lang="es-ES"/>
        </a:p>
      </dgm:t>
    </dgm:pt>
    <dgm:pt modelId="{25FA6D84-657F-4BA3-B078-389DC5E97928}">
      <dgm:prSet/>
      <dgm:spPr>
        <a:noFill/>
        <a:ln>
          <a:solidFill>
            <a:schemeClr val="tx1"/>
          </a:solidFill>
        </a:ln>
      </dgm:spPr>
      <dgm:t>
        <a:bodyPr/>
        <a:lstStyle/>
        <a:p>
          <a:r>
            <a:rPr lang="es-ES" b="1" baseline="0" dirty="0" smtClean="0">
              <a:solidFill>
                <a:schemeClr val="tx1"/>
              </a:solidFill>
              <a:latin typeface="Arial" panose="020B0604020202020204" pitchFamily="34" charset="0"/>
            </a:rPr>
            <a:t>7-Los lineamientos, Plantillas, herramientas que se utilizaran para la formulación. </a:t>
          </a:r>
          <a:endParaRPr lang="es-ES" b="1" baseline="0" dirty="0">
            <a:solidFill>
              <a:schemeClr val="tx1"/>
            </a:solidFill>
            <a:latin typeface="Arial" panose="020B0604020202020204" pitchFamily="34" charset="0"/>
          </a:endParaRPr>
        </a:p>
      </dgm:t>
    </dgm:pt>
    <dgm:pt modelId="{B8E9E312-2E03-4C33-AC8C-4D7E9E238E78}" type="parTrans" cxnId="{46154429-CF99-4828-8E43-19DFFE56BA05}">
      <dgm:prSet/>
      <dgm:spPr/>
      <dgm:t>
        <a:bodyPr/>
        <a:lstStyle/>
        <a:p>
          <a:endParaRPr lang="es-ES"/>
        </a:p>
      </dgm:t>
    </dgm:pt>
    <dgm:pt modelId="{CA2ED293-A38A-4866-9D0D-3AD9B0CCB976}" type="sibTrans" cxnId="{46154429-CF99-4828-8E43-19DFFE56BA05}">
      <dgm:prSet/>
      <dgm:spPr/>
      <dgm:t>
        <a:bodyPr/>
        <a:lstStyle/>
        <a:p>
          <a:endParaRPr lang="es-ES"/>
        </a:p>
      </dgm:t>
    </dgm:pt>
    <dgm:pt modelId="{EDF270C8-9F70-4F64-AD35-DBFECB6C0577}">
      <dgm:prSet/>
      <dgm:spPr>
        <a:noFill/>
        <a:ln>
          <a:solidFill>
            <a:schemeClr val="tx1"/>
          </a:solidFill>
        </a:ln>
      </dgm:spPr>
      <dgm:t>
        <a:bodyPr/>
        <a:lstStyle/>
        <a:p>
          <a:r>
            <a:rPr lang="es-ES" b="1" baseline="0" dirty="0" smtClean="0">
              <a:solidFill>
                <a:schemeClr val="tx1"/>
              </a:solidFill>
              <a:latin typeface="Arial" panose="020B0604020202020204" pitchFamily="34" charset="0"/>
            </a:rPr>
            <a:t>8-La guía para la Evaluación y retroalimentación de la fase de formulación </a:t>
          </a:r>
          <a:endParaRPr lang="es-ES" b="1" baseline="0" dirty="0">
            <a:solidFill>
              <a:schemeClr val="tx1"/>
            </a:solidFill>
            <a:latin typeface="Arial" panose="020B0604020202020204" pitchFamily="34" charset="0"/>
          </a:endParaRPr>
        </a:p>
      </dgm:t>
    </dgm:pt>
    <dgm:pt modelId="{E38A3B52-7EAF-4D0D-829D-4676DFE2B4CC}" type="parTrans" cxnId="{9CDBAB7E-F795-4199-B50D-B4878BEF3E8A}">
      <dgm:prSet/>
      <dgm:spPr/>
      <dgm:t>
        <a:bodyPr/>
        <a:lstStyle/>
        <a:p>
          <a:endParaRPr lang="es-ES"/>
        </a:p>
      </dgm:t>
    </dgm:pt>
    <dgm:pt modelId="{B4475AFD-7C84-4F70-B1A6-FF10A048986A}" type="sibTrans" cxnId="{9CDBAB7E-F795-4199-B50D-B4878BEF3E8A}">
      <dgm:prSet/>
      <dgm:spPr/>
      <dgm:t>
        <a:bodyPr/>
        <a:lstStyle/>
        <a:p>
          <a:endParaRPr lang="es-ES"/>
        </a:p>
      </dgm:t>
    </dgm:pt>
    <dgm:pt modelId="{EDF794DF-A349-4737-991F-4EBD9C6378C7}" type="pres">
      <dgm:prSet presAssocID="{C5A98C47-BE0E-4F75-BF95-E2FD76363EEA}" presName="Name0" presStyleCnt="0">
        <dgm:presLayoutVars>
          <dgm:chMax val="1"/>
          <dgm:dir/>
          <dgm:animLvl val="ctr"/>
          <dgm:resizeHandles val="exact"/>
        </dgm:presLayoutVars>
      </dgm:prSet>
      <dgm:spPr/>
      <dgm:t>
        <a:bodyPr/>
        <a:lstStyle/>
        <a:p>
          <a:endParaRPr lang="es-ES"/>
        </a:p>
      </dgm:t>
    </dgm:pt>
    <dgm:pt modelId="{D89F0862-5170-42D4-9B6B-72F566325274}" type="pres">
      <dgm:prSet presAssocID="{09BB7184-93D0-4469-A714-8C1D0F3C597C}" presName="centerShape" presStyleLbl="node0" presStyleIdx="0" presStyleCnt="1" custScaleX="139264" custScaleY="110821"/>
      <dgm:spPr/>
      <dgm:t>
        <a:bodyPr/>
        <a:lstStyle/>
        <a:p>
          <a:endParaRPr lang="es-ES"/>
        </a:p>
      </dgm:t>
    </dgm:pt>
    <dgm:pt modelId="{9995FB32-D0DB-4C15-989F-EF492553A1C6}" type="pres">
      <dgm:prSet presAssocID="{00D7C190-E0B7-4820-A344-228BCCBAA2AC}" presName="parTrans" presStyleLbl="sibTrans2D1" presStyleIdx="0" presStyleCnt="8"/>
      <dgm:spPr/>
      <dgm:t>
        <a:bodyPr/>
        <a:lstStyle/>
        <a:p>
          <a:endParaRPr lang="es-ES"/>
        </a:p>
      </dgm:t>
    </dgm:pt>
    <dgm:pt modelId="{42E56A5E-807D-4EB6-AA8E-2D4326A6482C}" type="pres">
      <dgm:prSet presAssocID="{00D7C190-E0B7-4820-A344-228BCCBAA2AC}" presName="connectorText" presStyleLbl="sibTrans2D1" presStyleIdx="0" presStyleCnt="8"/>
      <dgm:spPr/>
      <dgm:t>
        <a:bodyPr/>
        <a:lstStyle/>
        <a:p>
          <a:endParaRPr lang="es-ES"/>
        </a:p>
      </dgm:t>
    </dgm:pt>
    <dgm:pt modelId="{4359A276-AFB9-43C8-AB03-57BEE38A70EA}" type="pres">
      <dgm:prSet presAssocID="{8EECB146-0D14-4191-97EE-017CDD0E329E}" presName="node" presStyleLbl="node1" presStyleIdx="0" presStyleCnt="8" custRadScaleRad="100140" custRadScaleInc="2064">
        <dgm:presLayoutVars>
          <dgm:bulletEnabled val="1"/>
        </dgm:presLayoutVars>
      </dgm:prSet>
      <dgm:spPr/>
      <dgm:t>
        <a:bodyPr/>
        <a:lstStyle/>
        <a:p>
          <a:endParaRPr lang="es-ES"/>
        </a:p>
      </dgm:t>
    </dgm:pt>
    <dgm:pt modelId="{ACE75703-7F9B-430D-AE13-7D89B3A1C8BE}" type="pres">
      <dgm:prSet presAssocID="{C26AD244-5E4E-449F-8216-5B36DC6E5BE4}" presName="parTrans" presStyleLbl="sibTrans2D1" presStyleIdx="1" presStyleCnt="8"/>
      <dgm:spPr/>
      <dgm:t>
        <a:bodyPr/>
        <a:lstStyle/>
        <a:p>
          <a:endParaRPr lang="es-ES"/>
        </a:p>
      </dgm:t>
    </dgm:pt>
    <dgm:pt modelId="{C4FE2E2D-C622-4183-9618-212601571DE0}" type="pres">
      <dgm:prSet presAssocID="{C26AD244-5E4E-449F-8216-5B36DC6E5BE4}" presName="connectorText" presStyleLbl="sibTrans2D1" presStyleIdx="1" presStyleCnt="8"/>
      <dgm:spPr/>
      <dgm:t>
        <a:bodyPr/>
        <a:lstStyle/>
        <a:p>
          <a:endParaRPr lang="es-ES"/>
        </a:p>
      </dgm:t>
    </dgm:pt>
    <dgm:pt modelId="{D6FE881C-5A06-4E61-94D9-60AB185AEE20}" type="pres">
      <dgm:prSet presAssocID="{92E4B7FF-B008-47BC-AB41-E662FEF971DD}" presName="node" presStyleLbl="node1" presStyleIdx="1" presStyleCnt="8">
        <dgm:presLayoutVars>
          <dgm:bulletEnabled val="1"/>
        </dgm:presLayoutVars>
      </dgm:prSet>
      <dgm:spPr/>
      <dgm:t>
        <a:bodyPr/>
        <a:lstStyle/>
        <a:p>
          <a:endParaRPr lang="es-ES"/>
        </a:p>
      </dgm:t>
    </dgm:pt>
    <dgm:pt modelId="{F7E3D233-0984-4E6D-BD5F-CE97E6523258}" type="pres">
      <dgm:prSet presAssocID="{FBE3794D-3981-4220-94BB-5BD837F65638}" presName="parTrans" presStyleLbl="sibTrans2D1" presStyleIdx="2" presStyleCnt="8"/>
      <dgm:spPr/>
      <dgm:t>
        <a:bodyPr/>
        <a:lstStyle/>
        <a:p>
          <a:endParaRPr lang="es-ES"/>
        </a:p>
      </dgm:t>
    </dgm:pt>
    <dgm:pt modelId="{785AB2E7-1DE1-47D1-93C9-8E88447C2960}" type="pres">
      <dgm:prSet presAssocID="{FBE3794D-3981-4220-94BB-5BD837F65638}" presName="connectorText" presStyleLbl="sibTrans2D1" presStyleIdx="2" presStyleCnt="8"/>
      <dgm:spPr/>
      <dgm:t>
        <a:bodyPr/>
        <a:lstStyle/>
        <a:p>
          <a:endParaRPr lang="es-ES"/>
        </a:p>
      </dgm:t>
    </dgm:pt>
    <dgm:pt modelId="{BE71BF69-498F-455E-AA1A-B83CF13C0295}" type="pres">
      <dgm:prSet presAssocID="{DC3D4BE6-C223-4B31-AF94-FEF520A8EA6F}" presName="node" presStyleLbl="node1" presStyleIdx="2" presStyleCnt="8" custScaleX="98883">
        <dgm:presLayoutVars>
          <dgm:bulletEnabled val="1"/>
        </dgm:presLayoutVars>
      </dgm:prSet>
      <dgm:spPr/>
      <dgm:t>
        <a:bodyPr/>
        <a:lstStyle/>
        <a:p>
          <a:endParaRPr lang="es-ES"/>
        </a:p>
      </dgm:t>
    </dgm:pt>
    <dgm:pt modelId="{1F2E3DAC-F789-4C54-ABBA-1E22E1C57A80}" type="pres">
      <dgm:prSet presAssocID="{0A672C5B-6F52-4315-A73E-AD21A896DCCD}" presName="parTrans" presStyleLbl="sibTrans2D1" presStyleIdx="3" presStyleCnt="8"/>
      <dgm:spPr/>
      <dgm:t>
        <a:bodyPr/>
        <a:lstStyle/>
        <a:p>
          <a:endParaRPr lang="es-ES"/>
        </a:p>
      </dgm:t>
    </dgm:pt>
    <dgm:pt modelId="{65C96CD1-05DC-4F64-A547-26E6F2EDA436}" type="pres">
      <dgm:prSet presAssocID="{0A672C5B-6F52-4315-A73E-AD21A896DCCD}" presName="connectorText" presStyleLbl="sibTrans2D1" presStyleIdx="3" presStyleCnt="8"/>
      <dgm:spPr/>
      <dgm:t>
        <a:bodyPr/>
        <a:lstStyle/>
        <a:p>
          <a:endParaRPr lang="es-ES"/>
        </a:p>
      </dgm:t>
    </dgm:pt>
    <dgm:pt modelId="{60BAF2C5-156A-40B4-ACDE-189A408AAB98}" type="pres">
      <dgm:prSet presAssocID="{B2B537DF-4DAB-459D-A47C-579C47857F19}" presName="node" presStyleLbl="node1" presStyleIdx="3" presStyleCnt="8">
        <dgm:presLayoutVars>
          <dgm:bulletEnabled val="1"/>
        </dgm:presLayoutVars>
      </dgm:prSet>
      <dgm:spPr/>
      <dgm:t>
        <a:bodyPr/>
        <a:lstStyle/>
        <a:p>
          <a:endParaRPr lang="es-ES"/>
        </a:p>
      </dgm:t>
    </dgm:pt>
    <dgm:pt modelId="{068B286F-E933-4561-A55A-5590DAAEFE95}" type="pres">
      <dgm:prSet presAssocID="{B8E9E312-2E03-4C33-AC8C-4D7E9E238E78}" presName="parTrans" presStyleLbl="sibTrans2D1" presStyleIdx="4" presStyleCnt="8"/>
      <dgm:spPr/>
      <dgm:t>
        <a:bodyPr/>
        <a:lstStyle/>
        <a:p>
          <a:endParaRPr lang="es-ES"/>
        </a:p>
      </dgm:t>
    </dgm:pt>
    <dgm:pt modelId="{CCF54717-B43F-44C0-B760-98EFB33C14A2}" type="pres">
      <dgm:prSet presAssocID="{B8E9E312-2E03-4C33-AC8C-4D7E9E238E78}" presName="connectorText" presStyleLbl="sibTrans2D1" presStyleIdx="4" presStyleCnt="8"/>
      <dgm:spPr/>
      <dgm:t>
        <a:bodyPr/>
        <a:lstStyle/>
        <a:p>
          <a:endParaRPr lang="es-ES"/>
        </a:p>
      </dgm:t>
    </dgm:pt>
    <dgm:pt modelId="{3E3FE118-68DA-415B-B5F9-29DC63EA49AE}" type="pres">
      <dgm:prSet presAssocID="{25FA6D84-657F-4BA3-B078-389DC5E97928}" presName="node" presStyleLbl="node1" presStyleIdx="4" presStyleCnt="8">
        <dgm:presLayoutVars>
          <dgm:bulletEnabled val="1"/>
        </dgm:presLayoutVars>
      </dgm:prSet>
      <dgm:spPr/>
      <dgm:t>
        <a:bodyPr/>
        <a:lstStyle/>
        <a:p>
          <a:endParaRPr lang="es-ES"/>
        </a:p>
      </dgm:t>
    </dgm:pt>
    <dgm:pt modelId="{DA664314-682C-4C8F-98F5-6DE26DC38FC1}" type="pres">
      <dgm:prSet presAssocID="{E38A3B52-7EAF-4D0D-829D-4676DFE2B4CC}" presName="parTrans" presStyleLbl="sibTrans2D1" presStyleIdx="5" presStyleCnt="8"/>
      <dgm:spPr/>
      <dgm:t>
        <a:bodyPr/>
        <a:lstStyle/>
        <a:p>
          <a:endParaRPr lang="es-ES"/>
        </a:p>
      </dgm:t>
    </dgm:pt>
    <dgm:pt modelId="{1AFB1BF6-E189-49A1-8074-555FFE8FED47}" type="pres">
      <dgm:prSet presAssocID="{E38A3B52-7EAF-4D0D-829D-4676DFE2B4CC}" presName="connectorText" presStyleLbl="sibTrans2D1" presStyleIdx="5" presStyleCnt="8"/>
      <dgm:spPr/>
      <dgm:t>
        <a:bodyPr/>
        <a:lstStyle/>
        <a:p>
          <a:endParaRPr lang="es-ES"/>
        </a:p>
      </dgm:t>
    </dgm:pt>
    <dgm:pt modelId="{CB6285B7-CE24-417C-8B4F-7D31CBCD7B6B}" type="pres">
      <dgm:prSet presAssocID="{EDF270C8-9F70-4F64-AD35-DBFECB6C0577}" presName="node" presStyleLbl="node1" presStyleIdx="5" presStyleCnt="8">
        <dgm:presLayoutVars>
          <dgm:bulletEnabled val="1"/>
        </dgm:presLayoutVars>
      </dgm:prSet>
      <dgm:spPr/>
      <dgm:t>
        <a:bodyPr/>
        <a:lstStyle/>
        <a:p>
          <a:endParaRPr lang="es-ES"/>
        </a:p>
      </dgm:t>
    </dgm:pt>
    <dgm:pt modelId="{73AD7162-31FB-4739-8BCC-5B753F809FF4}" type="pres">
      <dgm:prSet presAssocID="{B64D8399-AF7A-4AB2-8F57-B2D0C5BCD150}" presName="parTrans" presStyleLbl="sibTrans2D1" presStyleIdx="6" presStyleCnt="8"/>
      <dgm:spPr/>
      <dgm:t>
        <a:bodyPr/>
        <a:lstStyle/>
        <a:p>
          <a:endParaRPr lang="es-ES"/>
        </a:p>
      </dgm:t>
    </dgm:pt>
    <dgm:pt modelId="{F061C60F-0CB0-4EDB-820D-990E76BD7A70}" type="pres">
      <dgm:prSet presAssocID="{B64D8399-AF7A-4AB2-8F57-B2D0C5BCD150}" presName="connectorText" presStyleLbl="sibTrans2D1" presStyleIdx="6" presStyleCnt="8"/>
      <dgm:spPr/>
      <dgm:t>
        <a:bodyPr/>
        <a:lstStyle/>
        <a:p>
          <a:endParaRPr lang="es-ES"/>
        </a:p>
      </dgm:t>
    </dgm:pt>
    <dgm:pt modelId="{B1BB7777-1D54-44B0-86F2-954A8E1C4F4B}" type="pres">
      <dgm:prSet presAssocID="{F7211C26-DB0E-4CE6-9B60-D2741F0DDDB3}" presName="node" presStyleLbl="node1" presStyleIdx="6" presStyleCnt="8" custScaleY="76791">
        <dgm:presLayoutVars>
          <dgm:bulletEnabled val="1"/>
        </dgm:presLayoutVars>
      </dgm:prSet>
      <dgm:spPr/>
      <dgm:t>
        <a:bodyPr/>
        <a:lstStyle/>
        <a:p>
          <a:endParaRPr lang="es-ES"/>
        </a:p>
      </dgm:t>
    </dgm:pt>
    <dgm:pt modelId="{EDF29480-8841-4332-9C1C-F9D8CDD332DC}" type="pres">
      <dgm:prSet presAssocID="{EA6FAC34-C61C-4CEC-8977-CF95765A6D23}" presName="parTrans" presStyleLbl="sibTrans2D1" presStyleIdx="7" presStyleCnt="8"/>
      <dgm:spPr/>
      <dgm:t>
        <a:bodyPr/>
        <a:lstStyle/>
        <a:p>
          <a:endParaRPr lang="es-ES"/>
        </a:p>
      </dgm:t>
    </dgm:pt>
    <dgm:pt modelId="{2D4E7943-C13F-48D3-90BF-6D89664523AB}" type="pres">
      <dgm:prSet presAssocID="{EA6FAC34-C61C-4CEC-8977-CF95765A6D23}" presName="connectorText" presStyleLbl="sibTrans2D1" presStyleIdx="7" presStyleCnt="8"/>
      <dgm:spPr/>
      <dgm:t>
        <a:bodyPr/>
        <a:lstStyle/>
        <a:p>
          <a:endParaRPr lang="es-ES"/>
        </a:p>
      </dgm:t>
    </dgm:pt>
    <dgm:pt modelId="{10AC5D78-5E8C-4B95-AD06-6B243339852F}" type="pres">
      <dgm:prSet presAssocID="{C75A529D-3F8F-4D1B-AEC7-7957FC4DC52D}" presName="node" presStyleLbl="node1" presStyleIdx="7" presStyleCnt="8">
        <dgm:presLayoutVars>
          <dgm:bulletEnabled val="1"/>
        </dgm:presLayoutVars>
      </dgm:prSet>
      <dgm:spPr/>
      <dgm:t>
        <a:bodyPr/>
        <a:lstStyle/>
        <a:p>
          <a:endParaRPr lang="es-ES"/>
        </a:p>
      </dgm:t>
    </dgm:pt>
  </dgm:ptLst>
  <dgm:cxnLst>
    <dgm:cxn modelId="{DE5A7FD0-E014-4CDE-BCD6-2D59DFB37FD7}" type="presOf" srcId="{0A672C5B-6F52-4315-A73E-AD21A896DCCD}" destId="{1F2E3DAC-F789-4C54-ABBA-1E22E1C57A80}" srcOrd="0" destOrd="0" presId="urn:microsoft.com/office/officeart/2005/8/layout/radial5"/>
    <dgm:cxn modelId="{B0A6D7D6-1CF9-4292-B002-523C12567832}" type="presOf" srcId="{00D7C190-E0B7-4820-A344-228BCCBAA2AC}" destId="{9995FB32-D0DB-4C15-989F-EF492553A1C6}" srcOrd="0" destOrd="0" presId="urn:microsoft.com/office/officeart/2005/8/layout/radial5"/>
    <dgm:cxn modelId="{9CDBAB7E-F795-4199-B50D-B4878BEF3E8A}" srcId="{09BB7184-93D0-4469-A714-8C1D0F3C597C}" destId="{EDF270C8-9F70-4F64-AD35-DBFECB6C0577}" srcOrd="5" destOrd="0" parTransId="{E38A3B52-7EAF-4D0D-829D-4676DFE2B4CC}" sibTransId="{B4475AFD-7C84-4F70-B1A6-FF10A048986A}"/>
    <dgm:cxn modelId="{8747B47B-81C2-422A-A444-BF489A2E003A}" type="presOf" srcId="{09BB7184-93D0-4469-A714-8C1D0F3C597C}" destId="{D89F0862-5170-42D4-9B6B-72F566325274}" srcOrd="0" destOrd="0" presId="urn:microsoft.com/office/officeart/2005/8/layout/radial5"/>
    <dgm:cxn modelId="{40CE2FFE-3574-490C-A9C7-84AA4D3FC8B2}" type="presOf" srcId="{C26AD244-5E4E-449F-8216-5B36DC6E5BE4}" destId="{C4FE2E2D-C622-4183-9618-212601571DE0}" srcOrd="1" destOrd="0" presId="urn:microsoft.com/office/officeart/2005/8/layout/radial5"/>
    <dgm:cxn modelId="{4D603549-8650-4365-9803-0DEC812FED4F}" srcId="{09BB7184-93D0-4469-A714-8C1D0F3C597C}" destId="{DC3D4BE6-C223-4B31-AF94-FEF520A8EA6F}" srcOrd="2" destOrd="0" parTransId="{FBE3794D-3981-4220-94BB-5BD837F65638}" sibTransId="{18B58B64-81A2-409B-8867-ADF447BCC04D}"/>
    <dgm:cxn modelId="{07820FC7-6689-4794-ADD5-B702927E3817}" type="presOf" srcId="{00D7C190-E0B7-4820-A344-228BCCBAA2AC}" destId="{42E56A5E-807D-4EB6-AA8E-2D4326A6482C}" srcOrd="1" destOrd="0" presId="urn:microsoft.com/office/officeart/2005/8/layout/radial5"/>
    <dgm:cxn modelId="{9EC0D119-BAA2-4B1D-98A6-08320712A8B5}" type="presOf" srcId="{E38A3B52-7EAF-4D0D-829D-4676DFE2B4CC}" destId="{1AFB1BF6-E189-49A1-8074-555FFE8FED47}" srcOrd="1" destOrd="0" presId="urn:microsoft.com/office/officeart/2005/8/layout/radial5"/>
    <dgm:cxn modelId="{6A21B9DB-04E0-4205-959C-9685BD7D3D1C}" type="presOf" srcId="{25FA6D84-657F-4BA3-B078-389DC5E97928}" destId="{3E3FE118-68DA-415B-B5F9-29DC63EA49AE}" srcOrd="0" destOrd="0" presId="urn:microsoft.com/office/officeart/2005/8/layout/radial5"/>
    <dgm:cxn modelId="{B53B6BD4-DD7B-4C16-9E16-BCA13C5A3745}" srcId="{09BB7184-93D0-4469-A714-8C1D0F3C597C}" destId="{F7211C26-DB0E-4CE6-9B60-D2741F0DDDB3}" srcOrd="6" destOrd="0" parTransId="{B64D8399-AF7A-4AB2-8F57-B2D0C5BCD150}" sibTransId="{6152085B-4321-49FB-8DF9-A96E21C2B8BB}"/>
    <dgm:cxn modelId="{924DB0D7-8F8B-4519-92DA-73B2FD7241E3}" srcId="{C5A98C47-BE0E-4F75-BF95-E2FD76363EEA}" destId="{09BB7184-93D0-4469-A714-8C1D0F3C597C}" srcOrd="0" destOrd="0" parTransId="{3DC346C0-D148-4F2E-A0E1-557A965DEE77}" sibTransId="{574C6699-E6BA-438F-ADDC-104E08676863}"/>
    <dgm:cxn modelId="{D856AE32-B5E7-4E07-8420-71647E2EA89A}" type="presOf" srcId="{E38A3B52-7EAF-4D0D-829D-4676DFE2B4CC}" destId="{DA664314-682C-4C8F-98F5-6DE26DC38FC1}" srcOrd="0" destOrd="0" presId="urn:microsoft.com/office/officeart/2005/8/layout/radial5"/>
    <dgm:cxn modelId="{86256CC4-11A1-4208-8EC0-026287A208D9}" type="presOf" srcId="{B64D8399-AF7A-4AB2-8F57-B2D0C5BCD150}" destId="{F061C60F-0CB0-4EDB-820D-990E76BD7A70}" srcOrd="1" destOrd="0" presId="urn:microsoft.com/office/officeart/2005/8/layout/radial5"/>
    <dgm:cxn modelId="{502F7D9B-322F-48C0-8EAB-5274E9E5957B}" type="presOf" srcId="{FBE3794D-3981-4220-94BB-5BD837F65638}" destId="{F7E3D233-0984-4E6D-BD5F-CE97E6523258}" srcOrd="0" destOrd="0" presId="urn:microsoft.com/office/officeart/2005/8/layout/radial5"/>
    <dgm:cxn modelId="{3E14DB9D-B29C-4004-98F7-818FAF137298}" type="presOf" srcId="{C75A529D-3F8F-4D1B-AEC7-7957FC4DC52D}" destId="{10AC5D78-5E8C-4B95-AD06-6B243339852F}" srcOrd="0" destOrd="0" presId="urn:microsoft.com/office/officeart/2005/8/layout/radial5"/>
    <dgm:cxn modelId="{E5CE0C1A-0B25-4B69-8AA6-C2A9802E82A2}" type="presOf" srcId="{8EECB146-0D14-4191-97EE-017CDD0E329E}" destId="{4359A276-AFB9-43C8-AB03-57BEE38A70EA}" srcOrd="0" destOrd="0" presId="urn:microsoft.com/office/officeart/2005/8/layout/radial5"/>
    <dgm:cxn modelId="{DEB2BBA5-9042-459C-8486-DBC575BEDB6F}" type="presOf" srcId="{0A672C5B-6F52-4315-A73E-AD21A896DCCD}" destId="{65C96CD1-05DC-4F64-A547-26E6F2EDA436}" srcOrd="1" destOrd="0" presId="urn:microsoft.com/office/officeart/2005/8/layout/radial5"/>
    <dgm:cxn modelId="{E73D7CDB-69AF-4E08-90A3-D7FF46C5120A}" type="presOf" srcId="{EA6FAC34-C61C-4CEC-8977-CF95765A6D23}" destId="{EDF29480-8841-4332-9C1C-F9D8CDD332DC}" srcOrd="0" destOrd="0" presId="urn:microsoft.com/office/officeart/2005/8/layout/radial5"/>
    <dgm:cxn modelId="{0815AF92-BA58-4901-B388-BCFD1F754F74}" type="presOf" srcId="{DC3D4BE6-C223-4B31-AF94-FEF520A8EA6F}" destId="{BE71BF69-498F-455E-AA1A-B83CF13C0295}" srcOrd="0" destOrd="0" presId="urn:microsoft.com/office/officeart/2005/8/layout/radial5"/>
    <dgm:cxn modelId="{AC365439-E120-4288-8888-7691823E9226}" type="presOf" srcId="{B2B537DF-4DAB-459D-A47C-579C47857F19}" destId="{60BAF2C5-156A-40B4-ACDE-189A408AAB98}" srcOrd="0" destOrd="0" presId="urn:microsoft.com/office/officeart/2005/8/layout/radial5"/>
    <dgm:cxn modelId="{0ADDB2E2-4E0B-4CFA-AC81-B3654012D65D}" srcId="{09BB7184-93D0-4469-A714-8C1D0F3C597C}" destId="{C75A529D-3F8F-4D1B-AEC7-7957FC4DC52D}" srcOrd="7" destOrd="0" parTransId="{EA6FAC34-C61C-4CEC-8977-CF95765A6D23}" sibTransId="{804BD642-215A-4F8D-BF56-508E72BFB4FB}"/>
    <dgm:cxn modelId="{953004EE-B214-4D7C-B298-1506920995A7}" type="presOf" srcId="{EA6FAC34-C61C-4CEC-8977-CF95765A6D23}" destId="{2D4E7943-C13F-48D3-90BF-6D89664523AB}" srcOrd="1" destOrd="0" presId="urn:microsoft.com/office/officeart/2005/8/layout/radial5"/>
    <dgm:cxn modelId="{954F60EF-D17D-4922-A8DC-AC44C23AE01A}" srcId="{09BB7184-93D0-4469-A714-8C1D0F3C597C}" destId="{8EECB146-0D14-4191-97EE-017CDD0E329E}" srcOrd="0" destOrd="0" parTransId="{00D7C190-E0B7-4820-A344-228BCCBAA2AC}" sibTransId="{5CE1BDCE-385C-42D3-B831-D9CD54CE44C0}"/>
    <dgm:cxn modelId="{BE709496-E6E8-45D8-A148-7C67CDA5A7D0}" srcId="{09BB7184-93D0-4469-A714-8C1D0F3C597C}" destId="{B2B537DF-4DAB-459D-A47C-579C47857F19}" srcOrd="3" destOrd="0" parTransId="{0A672C5B-6F52-4315-A73E-AD21A896DCCD}" sibTransId="{F08C62EA-A97C-4E2E-AEE1-31C3BDB1E1A1}"/>
    <dgm:cxn modelId="{4A8A7645-16B3-4D6E-AC49-BE81DDE6F29D}" type="presOf" srcId="{92E4B7FF-B008-47BC-AB41-E662FEF971DD}" destId="{D6FE881C-5A06-4E61-94D9-60AB185AEE20}" srcOrd="0" destOrd="0" presId="urn:microsoft.com/office/officeart/2005/8/layout/radial5"/>
    <dgm:cxn modelId="{02C69E92-9D9D-4164-841E-7A56068AAE79}" type="presOf" srcId="{C26AD244-5E4E-449F-8216-5B36DC6E5BE4}" destId="{ACE75703-7F9B-430D-AE13-7D89B3A1C8BE}" srcOrd="0" destOrd="0" presId="urn:microsoft.com/office/officeart/2005/8/layout/radial5"/>
    <dgm:cxn modelId="{1B4784C3-A2FF-4B7E-A0E1-71C5EFB5C451}" type="presOf" srcId="{B8E9E312-2E03-4C33-AC8C-4D7E9E238E78}" destId="{068B286F-E933-4561-A55A-5590DAAEFE95}" srcOrd="0" destOrd="0" presId="urn:microsoft.com/office/officeart/2005/8/layout/radial5"/>
    <dgm:cxn modelId="{2E79B9DA-A818-4D77-BC09-9BFC6C24244A}" type="presOf" srcId="{F7211C26-DB0E-4CE6-9B60-D2741F0DDDB3}" destId="{B1BB7777-1D54-44B0-86F2-954A8E1C4F4B}" srcOrd="0" destOrd="0" presId="urn:microsoft.com/office/officeart/2005/8/layout/radial5"/>
    <dgm:cxn modelId="{894D9870-4B61-42F1-8DBE-9F35AA521A5A}" type="presOf" srcId="{FBE3794D-3981-4220-94BB-5BD837F65638}" destId="{785AB2E7-1DE1-47D1-93C9-8E88447C2960}" srcOrd="1" destOrd="0" presId="urn:microsoft.com/office/officeart/2005/8/layout/radial5"/>
    <dgm:cxn modelId="{46154429-CF99-4828-8E43-19DFFE56BA05}" srcId="{09BB7184-93D0-4469-A714-8C1D0F3C597C}" destId="{25FA6D84-657F-4BA3-B078-389DC5E97928}" srcOrd="4" destOrd="0" parTransId="{B8E9E312-2E03-4C33-AC8C-4D7E9E238E78}" sibTransId="{CA2ED293-A38A-4866-9D0D-3AD9B0CCB976}"/>
    <dgm:cxn modelId="{8EE4FDD3-B5DA-4D6E-BDE4-C22560DBBCDB}" type="presOf" srcId="{B64D8399-AF7A-4AB2-8F57-B2D0C5BCD150}" destId="{73AD7162-31FB-4739-8BCC-5B753F809FF4}" srcOrd="0" destOrd="0" presId="urn:microsoft.com/office/officeart/2005/8/layout/radial5"/>
    <dgm:cxn modelId="{3A48E7B6-5231-4030-BFE0-3B4A9D35E610}" type="presOf" srcId="{B8E9E312-2E03-4C33-AC8C-4D7E9E238E78}" destId="{CCF54717-B43F-44C0-B760-98EFB33C14A2}" srcOrd="1" destOrd="0" presId="urn:microsoft.com/office/officeart/2005/8/layout/radial5"/>
    <dgm:cxn modelId="{8541A5B6-D3B4-443C-89B8-A828A8CB60CB}" srcId="{09BB7184-93D0-4469-A714-8C1D0F3C597C}" destId="{92E4B7FF-B008-47BC-AB41-E662FEF971DD}" srcOrd="1" destOrd="0" parTransId="{C26AD244-5E4E-449F-8216-5B36DC6E5BE4}" sibTransId="{E64112A4-6228-4CEE-8BDD-20E41443AB92}"/>
    <dgm:cxn modelId="{40ABFEBA-5577-4812-9A4C-A8FF1D7085B3}" type="presOf" srcId="{C5A98C47-BE0E-4F75-BF95-E2FD76363EEA}" destId="{EDF794DF-A349-4737-991F-4EBD9C6378C7}" srcOrd="0" destOrd="0" presId="urn:microsoft.com/office/officeart/2005/8/layout/radial5"/>
    <dgm:cxn modelId="{DD905584-C159-43A2-8CA8-DB76F3995523}" type="presOf" srcId="{EDF270C8-9F70-4F64-AD35-DBFECB6C0577}" destId="{CB6285B7-CE24-417C-8B4F-7D31CBCD7B6B}" srcOrd="0" destOrd="0" presId="urn:microsoft.com/office/officeart/2005/8/layout/radial5"/>
    <dgm:cxn modelId="{769D1F6F-F020-4B87-B20E-2BC70E7E0C89}" type="presParOf" srcId="{EDF794DF-A349-4737-991F-4EBD9C6378C7}" destId="{D89F0862-5170-42D4-9B6B-72F566325274}" srcOrd="0" destOrd="0" presId="urn:microsoft.com/office/officeart/2005/8/layout/radial5"/>
    <dgm:cxn modelId="{558F1A66-48E1-4B63-AB51-962CD899C23B}" type="presParOf" srcId="{EDF794DF-A349-4737-991F-4EBD9C6378C7}" destId="{9995FB32-D0DB-4C15-989F-EF492553A1C6}" srcOrd="1" destOrd="0" presId="urn:microsoft.com/office/officeart/2005/8/layout/radial5"/>
    <dgm:cxn modelId="{EA20C20C-3772-41EF-8636-FC3EAF4C7C56}" type="presParOf" srcId="{9995FB32-D0DB-4C15-989F-EF492553A1C6}" destId="{42E56A5E-807D-4EB6-AA8E-2D4326A6482C}" srcOrd="0" destOrd="0" presId="urn:microsoft.com/office/officeart/2005/8/layout/radial5"/>
    <dgm:cxn modelId="{592B55E6-3033-43D1-9F74-2D8215029062}" type="presParOf" srcId="{EDF794DF-A349-4737-991F-4EBD9C6378C7}" destId="{4359A276-AFB9-43C8-AB03-57BEE38A70EA}" srcOrd="2" destOrd="0" presId="urn:microsoft.com/office/officeart/2005/8/layout/radial5"/>
    <dgm:cxn modelId="{1324B227-98B8-4987-B5B4-01FD5A0487CE}" type="presParOf" srcId="{EDF794DF-A349-4737-991F-4EBD9C6378C7}" destId="{ACE75703-7F9B-430D-AE13-7D89B3A1C8BE}" srcOrd="3" destOrd="0" presId="urn:microsoft.com/office/officeart/2005/8/layout/radial5"/>
    <dgm:cxn modelId="{89EB1EB2-3C30-41D5-9EEE-4BE76776D1D6}" type="presParOf" srcId="{ACE75703-7F9B-430D-AE13-7D89B3A1C8BE}" destId="{C4FE2E2D-C622-4183-9618-212601571DE0}" srcOrd="0" destOrd="0" presId="urn:microsoft.com/office/officeart/2005/8/layout/radial5"/>
    <dgm:cxn modelId="{045CF358-E7DD-4682-A628-1AFD0637C68B}" type="presParOf" srcId="{EDF794DF-A349-4737-991F-4EBD9C6378C7}" destId="{D6FE881C-5A06-4E61-94D9-60AB185AEE20}" srcOrd="4" destOrd="0" presId="urn:microsoft.com/office/officeart/2005/8/layout/radial5"/>
    <dgm:cxn modelId="{46E559A2-C063-4267-A2A9-6D3B7DD9C1AF}" type="presParOf" srcId="{EDF794DF-A349-4737-991F-4EBD9C6378C7}" destId="{F7E3D233-0984-4E6D-BD5F-CE97E6523258}" srcOrd="5" destOrd="0" presId="urn:microsoft.com/office/officeart/2005/8/layout/radial5"/>
    <dgm:cxn modelId="{B025CA02-414A-4B50-BD45-E449C33E3B0E}" type="presParOf" srcId="{F7E3D233-0984-4E6D-BD5F-CE97E6523258}" destId="{785AB2E7-1DE1-47D1-93C9-8E88447C2960}" srcOrd="0" destOrd="0" presId="urn:microsoft.com/office/officeart/2005/8/layout/radial5"/>
    <dgm:cxn modelId="{1878DB52-AEFF-4C93-938B-DD77C948FA32}" type="presParOf" srcId="{EDF794DF-A349-4737-991F-4EBD9C6378C7}" destId="{BE71BF69-498F-455E-AA1A-B83CF13C0295}" srcOrd="6" destOrd="0" presId="urn:microsoft.com/office/officeart/2005/8/layout/radial5"/>
    <dgm:cxn modelId="{C6F64EA7-D5A3-40AA-B582-C36A888F5874}" type="presParOf" srcId="{EDF794DF-A349-4737-991F-4EBD9C6378C7}" destId="{1F2E3DAC-F789-4C54-ABBA-1E22E1C57A80}" srcOrd="7" destOrd="0" presId="urn:microsoft.com/office/officeart/2005/8/layout/radial5"/>
    <dgm:cxn modelId="{140430A0-AD13-48EE-9F49-28C233F38028}" type="presParOf" srcId="{1F2E3DAC-F789-4C54-ABBA-1E22E1C57A80}" destId="{65C96CD1-05DC-4F64-A547-26E6F2EDA436}" srcOrd="0" destOrd="0" presId="urn:microsoft.com/office/officeart/2005/8/layout/radial5"/>
    <dgm:cxn modelId="{A44C6BD4-205F-42AB-9886-58FF9FC20FBF}" type="presParOf" srcId="{EDF794DF-A349-4737-991F-4EBD9C6378C7}" destId="{60BAF2C5-156A-40B4-ACDE-189A408AAB98}" srcOrd="8" destOrd="0" presId="urn:microsoft.com/office/officeart/2005/8/layout/radial5"/>
    <dgm:cxn modelId="{C5FFA3CA-4ADB-4EB7-B27C-C1CD99953F2D}" type="presParOf" srcId="{EDF794DF-A349-4737-991F-4EBD9C6378C7}" destId="{068B286F-E933-4561-A55A-5590DAAEFE95}" srcOrd="9" destOrd="0" presId="urn:microsoft.com/office/officeart/2005/8/layout/radial5"/>
    <dgm:cxn modelId="{D4735CAC-0CA7-46B1-8916-512FA70B17A5}" type="presParOf" srcId="{068B286F-E933-4561-A55A-5590DAAEFE95}" destId="{CCF54717-B43F-44C0-B760-98EFB33C14A2}" srcOrd="0" destOrd="0" presId="urn:microsoft.com/office/officeart/2005/8/layout/radial5"/>
    <dgm:cxn modelId="{427970EC-CE8B-4B59-B76E-BE3A639B07C0}" type="presParOf" srcId="{EDF794DF-A349-4737-991F-4EBD9C6378C7}" destId="{3E3FE118-68DA-415B-B5F9-29DC63EA49AE}" srcOrd="10" destOrd="0" presId="urn:microsoft.com/office/officeart/2005/8/layout/radial5"/>
    <dgm:cxn modelId="{EACB00F5-8C49-4FA4-81F3-5546A30DB81D}" type="presParOf" srcId="{EDF794DF-A349-4737-991F-4EBD9C6378C7}" destId="{DA664314-682C-4C8F-98F5-6DE26DC38FC1}" srcOrd="11" destOrd="0" presId="urn:microsoft.com/office/officeart/2005/8/layout/radial5"/>
    <dgm:cxn modelId="{55049C37-11C3-477B-A12E-4E2889EDD4EB}" type="presParOf" srcId="{DA664314-682C-4C8F-98F5-6DE26DC38FC1}" destId="{1AFB1BF6-E189-49A1-8074-555FFE8FED47}" srcOrd="0" destOrd="0" presId="urn:microsoft.com/office/officeart/2005/8/layout/radial5"/>
    <dgm:cxn modelId="{5999C2D3-60D8-4339-94B1-7DCD7C393444}" type="presParOf" srcId="{EDF794DF-A349-4737-991F-4EBD9C6378C7}" destId="{CB6285B7-CE24-417C-8B4F-7D31CBCD7B6B}" srcOrd="12" destOrd="0" presId="urn:microsoft.com/office/officeart/2005/8/layout/radial5"/>
    <dgm:cxn modelId="{5877FED8-1F8D-4E66-8BF2-B8F23575DA67}" type="presParOf" srcId="{EDF794DF-A349-4737-991F-4EBD9C6378C7}" destId="{73AD7162-31FB-4739-8BCC-5B753F809FF4}" srcOrd="13" destOrd="0" presId="urn:microsoft.com/office/officeart/2005/8/layout/radial5"/>
    <dgm:cxn modelId="{65556EC7-F037-4E63-9BA2-B193C6AFD4D2}" type="presParOf" srcId="{73AD7162-31FB-4739-8BCC-5B753F809FF4}" destId="{F061C60F-0CB0-4EDB-820D-990E76BD7A70}" srcOrd="0" destOrd="0" presId="urn:microsoft.com/office/officeart/2005/8/layout/radial5"/>
    <dgm:cxn modelId="{CBE832B3-DB49-4DE0-9F29-4340B873DB29}" type="presParOf" srcId="{EDF794DF-A349-4737-991F-4EBD9C6378C7}" destId="{B1BB7777-1D54-44B0-86F2-954A8E1C4F4B}" srcOrd="14" destOrd="0" presId="urn:microsoft.com/office/officeart/2005/8/layout/radial5"/>
    <dgm:cxn modelId="{A8B0BAF4-1533-4BC2-AF02-75C5FA7DE7BA}" type="presParOf" srcId="{EDF794DF-A349-4737-991F-4EBD9C6378C7}" destId="{EDF29480-8841-4332-9C1C-F9D8CDD332DC}" srcOrd="15" destOrd="0" presId="urn:microsoft.com/office/officeart/2005/8/layout/radial5"/>
    <dgm:cxn modelId="{7AB77B4A-2FFE-4B2E-9F6A-94F84084E860}" type="presParOf" srcId="{EDF29480-8841-4332-9C1C-F9D8CDD332DC}" destId="{2D4E7943-C13F-48D3-90BF-6D89664523AB}" srcOrd="0" destOrd="0" presId="urn:microsoft.com/office/officeart/2005/8/layout/radial5"/>
    <dgm:cxn modelId="{7DFE1D38-06A5-40B5-A223-460DE98E3965}" type="presParOf" srcId="{EDF794DF-A349-4737-991F-4EBD9C6378C7}" destId="{10AC5D78-5E8C-4B95-AD06-6B243339852F}" srcOrd="1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F0862-5170-42D4-9B6B-72F566325274}">
      <dsp:nvSpPr>
        <dsp:cNvPr id="0" name=""/>
        <dsp:cNvSpPr/>
      </dsp:nvSpPr>
      <dsp:spPr>
        <a:xfrm>
          <a:off x="3467353" y="2550317"/>
          <a:ext cx="1734294" cy="13800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b="1" kern="1200" baseline="0" dirty="0" smtClean="0">
              <a:solidFill>
                <a:schemeClr val="tx1"/>
              </a:solidFill>
              <a:latin typeface="Arial" panose="020B0604020202020204" pitchFamily="34" charset="0"/>
              <a:cs typeface="Arial" panose="020B0604020202020204" pitchFamily="34" charset="0"/>
            </a:rPr>
            <a:t>Formulación, Ejecución y Evaluación Presupuestaria</a:t>
          </a:r>
          <a:endParaRPr lang="es-ES" sz="1200" b="1" kern="1200" baseline="0" dirty="0">
            <a:solidFill>
              <a:schemeClr val="tx1"/>
            </a:solidFill>
            <a:latin typeface="Arial" panose="020B0604020202020204" pitchFamily="34" charset="0"/>
            <a:cs typeface="Arial" panose="020B0604020202020204" pitchFamily="34" charset="0"/>
          </a:endParaRPr>
        </a:p>
      </dsp:txBody>
      <dsp:txXfrm>
        <a:off x="3721334" y="2752426"/>
        <a:ext cx="1226332" cy="975867"/>
      </dsp:txXfrm>
    </dsp:sp>
    <dsp:sp modelId="{9995FB32-D0DB-4C15-989F-EF492553A1C6}">
      <dsp:nvSpPr>
        <dsp:cNvPr id="0" name=""/>
        <dsp:cNvSpPr/>
      </dsp:nvSpPr>
      <dsp:spPr>
        <a:xfrm rot="16227864">
          <a:off x="4080673" y="1864968"/>
          <a:ext cx="526652"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4141211" y="2007374"/>
        <a:ext cx="404587" cy="244130"/>
      </dsp:txXfrm>
    </dsp:sp>
    <dsp:sp modelId="{4359A276-AFB9-43C8-AB03-57BEE38A70EA}">
      <dsp:nvSpPr>
        <dsp:cNvPr id="0" name=""/>
        <dsp:cNvSpPr/>
      </dsp:nvSpPr>
      <dsp:spPr>
        <a:xfrm>
          <a:off x="3576125" y="43"/>
          <a:ext cx="1556661" cy="155666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0" kern="1200" smtClean="0">
              <a:solidFill>
                <a:schemeClr val="tx1"/>
              </a:solidFill>
              <a:latin typeface="Arial" panose="020B0604020202020204" pitchFamily="34" charset="0"/>
              <a:cs typeface="Arial" panose="020B0604020202020204" pitchFamily="34" charset="0"/>
            </a:rPr>
            <a:t>3-La </a:t>
          </a:r>
          <a:r>
            <a:rPr lang="es-ES" sz="900" b="0" kern="1200" baseline="0" dirty="0" smtClean="0">
              <a:solidFill>
                <a:schemeClr val="tx1"/>
              </a:solidFill>
              <a:latin typeface="Arial" panose="020B0604020202020204" pitchFamily="34" charset="0"/>
              <a:cs typeface="Arial" panose="020B0604020202020204" pitchFamily="34" charset="0"/>
            </a:rPr>
            <a:t>participación de los Responsables y Actores.</a:t>
          </a:r>
          <a:endParaRPr lang="es-ES" sz="900" b="0" kern="1200" baseline="0" dirty="0">
            <a:solidFill>
              <a:schemeClr val="tx1"/>
            </a:solidFill>
            <a:latin typeface="Arial" panose="020B0604020202020204" pitchFamily="34" charset="0"/>
            <a:cs typeface="Arial" panose="020B0604020202020204" pitchFamily="34" charset="0"/>
          </a:endParaRPr>
        </a:p>
      </dsp:txBody>
      <dsp:txXfrm>
        <a:off x="3804093" y="228011"/>
        <a:ext cx="1100725" cy="1100725"/>
      </dsp:txXfrm>
    </dsp:sp>
    <dsp:sp modelId="{ACE75703-7F9B-430D-AE13-7D89B3A1C8BE}">
      <dsp:nvSpPr>
        <dsp:cNvPr id="0" name=""/>
        <dsp:cNvSpPr/>
      </dsp:nvSpPr>
      <dsp:spPr>
        <a:xfrm rot="18900000">
          <a:off x="4945901" y="2182594"/>
          <a:ext cx="485847"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4963777" y="2307126"/>
        <a:ext cx="363782" cy="244130"/>
      </dsp:txXfrm>
    </dsp:sp>
    <dsp:sp modelId="{D6FE881C-5A06-4E61-94D9-60AB185AEE20}">
      <dsp:nvSpPr>
        <dsp:cNvPr id="0" name=""/>
        <dsp:cNvSpPr/>
      </dsp:nvSpPr>
      <dsp:spPr>
        <a:xfrm>
          <a:off x="5294680" y="723519"/>
          <a:ext cx="1556661"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4-Los Insumos necesarios para la formulación.</a:t>
          </a:r>
          <a:endParaRPr lang="es-ES" sz="900" b="1" kern="1200" baseline="0" dirty="0">
            <a:solidFill>
              <a:schemeClr val="tx1"/>
            </a:solidFill>
            <a:latin typeface="Arial" panose="020B0604020202020204" pitchFamily="34" charset="0"/>
          </a:endParaRPr>
        </a:p>
      </dsp:txBody>
      <dsp:txXfrm>
        <a:off x="5522648" y="951487"/>
        <a:ext cx="1100725" cy="1100725"/>
      </dsp:txXfrm>
    </dsp:sp>
    <dsp:sp modelId="{F7E3D233-0984-4E6D-BD5F-CE97E6523258}">
      <dsp:nvSpPr>
        <dsp:cNvPr id="0" name=""/>
        <dsp:cNvSpPr/>
      </dsp:nvSpPr>
      <dsp:spPr>
        <a:xfrm>
          <a:off x="5382453" y="3036918"/>
          <a:ext cx="435575"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5382453" y="3118294"/>
        <a:ext cx="313510" cy="244130"/>
      </dsp:txXfrm>
    </dsp:sp>
    <dsp:sp modelId="{BE71BF69-498F-455E-AA1A-B83CF13C0295}">
      <dsp:nvSpPr>
        <dsp:cNvPr id="0" name=""/>
        <dsp:cNvSpPr/>
      </dsp:nvSpPr>
      <dsp:spPr>
        <a:xfrm>
          <a:off x="6023488" y="2462029"/>
          <a:ext cx="1539273"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dirty="0" smtClean="0">
              <a:solidFill>
                <a:schemeClr val="tx1"/>
              </a:solidFill>
              <a:latin typeface="Arial" panose="020B0604020202020204" pitchFamily="34" charset="0"/>
            </a:rPr>
            <a:t>5-Las </a:t>
          </a:r>
          <a:r>
            <a:rPr lang="es-ES" sz="900" b="1" kern="1200" baseline="0" dirty="0" smtClean="0">
              <a:solidFill>
                <a:schemeClr val="tx1"/>
              </a:solidFill>
              <a:latin typeface="Arial" panose="020B0604020202020204" pitchFamily="34" charset="0"/>
              <a:cs typeface="Arial" panose="020B0604020202020204" pitchFamily="34" charset="0"/>
            </a:rPr>
            <a:t>acciones para validación técnica de las estimaciones presupuestarias.  </a:t>
          </a:r>
          <a:endParaRPr lang="es-ES" sz="900" b="1" kern="1200" baseline="0" dirty="0">
            <a:solidFill>
              <a:schemeClr val="tx1"/>
            </a:solidFill>
            <a:latin typeface="Arial" panose="020B0604020202020204" pitchFamily="34" charset="0"/>
            <a:cs typeface="Arial" panose="020B0604020202020204" pitchFamily="34" charset="0"/>
          </a:endParaRPr>
        </a:p>
      </dsp:txBody>
      <dsp:txXfrm>
        <a:off x="6248909" y="2689997"/>
        <a:ext cx="1088431" cy="1100725"/>
      </dsp:txXfrm>
    </dsp:sp>
    <dsp:sp modelId="{1F2E3DAC-F789-4C54-ABBA-1E22E1C57A80}">
      <dsp:nvSpPr>
        <dsp:cNvPr id="0" name=""/>
        <dsp:cNvSpPr/>
      </dsp:nvSpPr>
      <dsp:spPr>
        <a:xfrm rot="2700000">
          <a:off x="4945901" y="3891243"/>
          <a:ext cx="485847"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4963777" y="3929463"/>
        <a:ext cx="363782" cy="244130"/>
      </dsp:txXfrm>
    </dsp:sp>
    <dsp:sp modelId="{60BAF2C5-156A-40B4-ACDE-189A408AAB98}">
      <dsp:nvSpPr>
        <dsp:cNvPr id="0" name=""/>
        <dsp:cNvSpPr/>
      </dsp:nvSpPr>
      <dsp:spPr>
        <a:xfrm>
          <a:off x="5294680" y="4200539"/>
          <a:ext cx="1556661"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6-Las metodologías: Técnicas, Matemática, Científicas y Estadísticas utilizadas para las estimaciones Ingresos y Egresos</a:t>
          </a:r>
          <a:endParaRPr lang="es-ES" sz="900" b="1" kern="1200" baseline="0" dirty="0">
            <a:solidFill>
              <a:schemeClr val="tx1"/>
            </a:solidFill>
            <a:latin typeface="Arial" panose="020B0604020202020204" pitchFamily="34" charset="0"/>
          </a:endParaRPr>
        </a:p>
      </dsp:txBody>
      <dsp:txXfrm>
        <a:off x="5522648" y="4428507"/>
        <a:ext cx="1100725" cy="1100725"/>
      </dsp:txXfrm>
    </dsp:sp>
    <dsp:sp modelId="{068B286F-E933-4561-A55A-5590DAAEFE95}">
      <dsp:nvSpPr>
        <dsp:cNvPr id="0" name=""/>
        <dsp:cNvSpPr/>
      </dsp:nvSpPr>
      <dsp:spPr>
        <a:xfrm rot="5400000">
          <a:off x="4072084" y="4207233"/>
          <a:ext cx="524833"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4133117" y="4227577"/>
        <a:ext cx="402768" cy="244130"/>
      </dsp:txXfrm>
    </dsp:sp>
    <dsp:sp modelId="{3E3FE118-68DA-415B-B5F9-29DC63EA49AE}">
      <dsp:nvSpPr>
        <dsp:cNvPr id="0" name=""/>
        <dsp:cNvSpPr/>
      </dsp:nvSpPr>
      <dsp:spPr>
        <a:xfrm>
          <a:off x="3556170" y="4920654"/>
          <a:ext cx="1556661"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7-Los lineamientos, Plantillas, herramientas que se utilizaran para la formulación. </a:t>
          </a:r>
          <a:endParaRPr lang="es-ES" sz="900" b="1" kern="1200" baseline="0" dirty="0">
            <a:solidFill>
              <a:schemeClr val="tx1"/>
            </a:solidFill>
            <a:latin typeface="Arial" panose="020B0604020202020204" pitchFamily="34" charset="0"/>
          </a:endParaRPr>
        </a:p>
      </dsp:txBody>
      <dsp:txXfrm>
        <a:off x="3784138" y="5148622"/>
        <a:ext cx="1100725" cy="1100725"/>
      </dsp:txXfrm>
    </dsp:sp>
    <dsp:sp modelId="{DA664314-682C-4C8F-98F5-6DE26DC38FC1}">
      <dsp:nvSpPr>
        <dsp:cNvPr id="0" name=""/>
        <dsp:cNvSpPr/>
      </dsp:nvSpPr>
      <dsp:spPr>
        <a:xfrm rot="8100000">
          <a:off x="3237252" y="3891243"/>
          <a:ext cx="485847"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3341441" y="3929463"/>
        <a:ext cx="363782" cy="244130"/>
      </dsp:txXfrm>
    </dsp:sp>
    <dsp:sp modelId="{CB6285B7-CE24-417C-8B4F-7D31CBCD7B6B}">
      <dsp:nvSpPr>
        <dsp:cNvPr id="0" name=""/>
        <dsp:cNvSpPr/>
      </dsp:nvSpPr>
      <dsp:spPr>
        <a:xfrm>
          <a:off x="1817660" y="4200539"/>
          <a:ext cx="1556661"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8-La guía para la Evaluación y retroalimentación de la fase de formulación </a:t>
          </a:r>
          <a:endParaRPr lang="es-ES" sz="900" b="1" kern="1200" baseline="0" dirty="0">
            <a:solidFill>
              <a:schemeClr val="tx1"/>
            </a:solidFill>
            <a:latin typeface="Arial" panose="020B0604020202020204" pitchFamily="34" charset="0"/>
          </a:endParaRPr>
        </a:p>
      </dsp:txBody>
      <dsp:txXfrm>
        <a:off x="2045628" y="4428507"/>
        <a:ext cx="1100725" cy="1100725"/>
      </dsp:txXfrm>
    </dsp:sp>
    <dsp:sp modelId="{73AD7162-31FB-4739-8BCC-5B753F809FF4}">
      <dsp:nvSpPr>
        <dsp:cNvPr id="0" name=""/>
        <dsp:cNvSpPr/>
      </dsp:nvSpPr>
      <dsp:spPr>
        <a:xfrm rot="10800000">
          <a:off x="2857493" y="3036918"/>
          <a:ext cx="430967"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2979558" y="3118294"/>
        <a:ext cx="308902" cy="244130"/>
      </dsp:txXfrm>
    </dsp:sp>
    <dsp:sp modelId="{B1BB7777-1D54-44B0-86F2-954A8E1C4F4B}">
      <dsp:nvSpPr>
        <dsp:cNvPr id="0" name=""/>
        <dsp:cNvSpPr/>
      </dsp:nvSpPr>
      <dsp:spPr>
        <a:xfrm>
          <a:off x="1097545" y="2642672"/>
          <a:ext cx="1556661" cy="1195375"/>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1-La Vinculación con los Planes de Mediano y Largo Plazo</a:t>
          </a:r>
          <a:endParaRPr lang="es-ES" sz="900" b="1" kern="1200" baseline="0" dirty="0">
            <a:solidFill>
              <a:schemeClr val="tx1"/>
            </a:solidFill>
            <a:latin typeface="Arial" panose="020B0604020202020204" pitchFamily="34" charset="0"/>
          </a:endParaRPr>
        </a:p>
      </dsp:txBody>
      <dsp:txXfrm>
        <a:off x="1325513" y="2817731"/>
        <a:ext cx="1100725" cy="845257"/>
      </dsp:txXfrm>
    </dsp:sp>
    <dsp:sp modelId="{EDF29480-8841-4332-9C1C-F9D8CDD332DC}">
      <dsp:nvSpPr>
        <dsp:cNvPr id="0" name=""/>
        <dsp:cNvSpPr/>
      </dsp:nvSpPr>
      <dsp:spPr>
        <a:xfrm rot="13500000">
          <a:off x="3237252" y="2182594"/>
          <a:ext cx="485847" cy="4068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3341441" y="2307126"/>
        <a:ext cx="363782" cy="244130"/>
      </dsp:txXfrm>
    </dsp:sp>
    <dsp:sp modelId="{10AC5D78-5E8C-4B95-AD06-6B243339852F}">
      <dsp:nvSpPr>
        <dsp:cNvPr id="0" name=""/>
        <dsp:cNvSpPr/>
      </dsp:nvSpPr>
      <dsp:spPr>
        <a:xfrm>
          <a:off x="1817660" y="723519"/>
          <a:ext cx="1556661" cy="1556661"/>
        </a:xfrm>
        <a:prstGeom prst="ellipse">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s-ES" sz="900" b="1" kern="1200" baseline="0" dirty="0" smtClean="0">
              <a:solidFill>
                <a:schemeClr val="tx1"/>
              </a:solidFill>
              <a:latin typeface="Arial" panose="020B0604020202020204" pitchFamily="34" charset="0"/>
            </a:rPr>
            <a:t>2-La coordinación entre Los procesos participantes de la formulación</a:t>
          </a:r>
          <a:endParaRPr lang="es-ES" sz="900" b="1" kern="1200" baseline="0" dirty="0">
            <a:solidFill>
              <a:schemeClr val="tx1"/>
            </a:solidFill>
            <a:latin typeface="Arial" panose="020B0604020202020204" pitchFamily="34" charset="0"/>
          </a:endParaRPr>
        </a:p>
      </dsp:txBody>
      <dsp:txXfrm>
        <a:off x="2045628" y="951487"/>
        <a:ext cx="1100725" cy="110072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997F08E-AFD0-48BF-81F4-0C11285E360D}" type="slidenum">
              <a:rPr lang="es-ES" altLang="es-CR"/>
              <a:pPr/>
              <a:t>‹Nº›</a:t>
            </a:fld>
            <a:endParaRPr lang="es-ES" altLang="es-C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740419E1-CBD4-428C-982A-2C4A5589E955}" type="slidenum">
              <a:rPr lang="es-ES" altLang="es-CR"/>
              <a:pPr/>
              <a:t>‹Nº›</a:t>
            </a:fld>
            <a:endParaRPr lang="es-ES" altLang="es-CR"/>
          </a:p>
        </p:txBody>
      </p:sp>
    </p:spTree>
    <p:extLst>
      <p:ext uri="{BB962C8B-B14F-4D97-AF65-F5344CB8AC3E}">
        <p14:creationId xmlns:p14="http://schemas.microsoft.com/office/powerpoint/2010/main" val="2871758915"/>
      </p:ext>
    </p:extLst>
  </p:cSld>
  <p:clrMapOvr>
    <a:masterClrMapping/>
  </p:clrMapOvr>
  <p:transition spd="slow" advClick="0" advTm="25000">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43590976-DDD4-4263-9AB6-C1DA302C36B8}" type="slidenum">
              <a:rPr lang="es-ES" altLang="es-CR"/>
              <a:pPr/>
              <a:t>‹Nº›</a:t>
            </a:fld>
            <a:endParaRPr lang="es-ES" altLang="es-CR"/>
          </a:p>
        </p:txBody>
      </p:sp>
    </p:spTree>
    <p:extLst>
      <p:ext uri="{BB962C8B-B14F-4D97-AF65-F5344CB8AC3E}">
        <p14:creationId xmlns:p14="http://schemas.microsoft.com/office/powerpoint/2010/main" val="726250746"/>
      </p:ext>
    </p:extLst>
  </p:cSld>
  <p:clrMapOvr>
    <a:masterClrMapping/>
  </p:clrMapOvr>
  <p:transition spd="slow" advClick="0" advTm="25000">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F1F87E73-5344-4F80-BFF4-AF00C67302E9}" type="slidenum">
              <a:rPr lang="es-ES" altLang="es-CR"/>
              <a:pPr/>
              <a:t>‹Nº›</a:t>
            </a:fld>
            <a:endParaRPr lang="es-ES" altLang="es-CR"/>
          </a:p>
        </p:txBody>
      </p:sp>
    </p:spTree>
    <p:extLst>
      <p:ext uri="{BB962C8B-B14F-4D97-AF65-F5344CB8AC3E}">
        <p14:creationId xmlns:p14="http://schemas.microsoft.com/office/powerpoint/2010/main" val="2069008134"/>
      </p:ext>
    </p:extLst>
  </p:cSld>
  <p:clrMapOvr>
    <a:masterClrMapping/>
  </p:clrMapOvr>
  <p:transition spd="slow" advClick="0" advTm="25000">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E702A16F-E021-4D77-B63B-E3FC10FDF2FB}" type="slidenum">
              <a:rPr lang="es-ES" altLang="es-CR"/>
              <a:pPr/>
              <a:t>‹Nº›</a:t>
            </a:fld>
            <a:endParaRPr lang="es-ES" altLang="es-CR"/>
          </a:p>
        </p:txBody>
      </p:sp>
    </p:spTree>
    <p:extLst>
      <p:ext uri="{BB962C8B-B14F-4D97-AF65-F5344CB8AC3E}">
        <p14:creationId xmlns:p14="http://schemas.microsoft.com/office/powerpoint/2010/main" val="1671996271"/>
      </p:ext>
    </p:extLst>
  </p:cSld>
  <p:clrMapOvr>
    <a:masterClrMapping/>
  </p:clrMapOvr>
  <p:transition spd="slow" advClick="0" advTm="25000">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2E85FC5A-2B90-42EE-9A33-D913C42177B1}" type="slidenum">
              <a:rPr lang="es-ES" altLang="es-CR"/>
              <a:pPr/>
              <a:t>‹Nº›</a:t>
            </a:fld>
            <a:endParaRPr lang="es-ES" altLang="es-CR"/>
          </a:p>
        </p:txBody>
      </p:sp>
    </p:spTree>
    <p:extLst>
      <p:ext uri="{BB962C8B-B14F-4D97-AF65-F5344CB8AC3E}">
        <p14:creationId xmlns:p14="http://schemas.microsoft.com/office/powerpoint/2010/main" val="451076658"/>
      </p:ext>
    </p:extLst>
  </p:cSld>
  <p:clrMapOvr>
    <a:masterClrMapping/>
  </p:clrMapOvr>
  <p:transition spd="slow" advClick="0" advTm="25000">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FFFF4137-A7FE-4E22-9C1B-F946A3EBA9A6}" type="slidenum">
              <a:rPr lang="es-ES" altLang="es-CR"/>
              <a:pPr/>
              <a:t>‹Nº›</a:t>
            </a:fld>
            <a:endParaRPr lang="es-ES" altLang="es-CR"/>
          </a:p>
        </p:txBody>
      </p:sp>
    </p:spTree>
    <p:extLst>
      <p:ext uri="{BB962C8B-B14F-4D97-AF65-F5344CB8AC3E}">
        <p14:creationId xmlns:p14="http://schemas.microsoft.com/office/powerpoint/2010/main" val="4024376505"/>
      </p:ext>
    </p:extLst>
  </p:cSld>
  <p:clrMapOvr>
    <a:masterClrMapping/>
  </p:clrMapOvr>
  <p:transition spd="slow" advClick="0" advTm="25000">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fld id="{18DE9DF6-4E92-482E-B8D1-3C2ADFCCCDDF}" type="slidenum">
              <a:rPr lang="es-ES" altLang="es-CR"/>
              <a:pPr/>
              <a:t>‹Nº›</a:t>
            </a:fld>
            <a:endParaRPr lang="es-ES" altLang="es-CR"/>
          </a:p>
        </p:txBody>
      </p:sp>
    </p:spTree>
    <p:extLst>
      <p:ext uri="{BB962C8B-B14F-4D97-AF65-F5344CB8AC3E}">
        <p14:creationId xmlns:p14="http://schemas.microsoft.com/office/powerpoint/2010/main" val="1277961996"/>
      </p:ext>
    </p:extLst>
  </p:cSld>
  <p:clrMapOvr>
    <a:masterClrMapping/>
  </p:clrMapOvr>
  <p:transition spd="slow" advClick="0" advTm="25000">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fld id="{0BF5AA34-3A82-465F-ADF9-EE7DBC54E87C}" type="slidenum">
              <a:rPr lang="es-ES" altLang="es-CR"/>
              <a:pPr/>
              <a:t>‹Nº›</a:t>
            </a:fld>
            <a:endParaRPr lang="es-ES" altLang="es-CR"/>
          </a:p>
        </p:txBody>
      </p:sp>
    </p:spTree>
    <p:extLst>
      <p:ext uri="{BB962C8B-B14F-4D97-AF65-F5344CB8AC3E}">
        <p14:creationId xmlns:p14="http://schemas.microsoft.com/office/powerpoint/2010/main" val="1920538176"/>
      </p:ext>
    </p:extLst>
  </p:cSld>
  <p:clrMapOvr>
    <a:masterClrMapping/>
  </p:clrMapOvr>
  <p:transition spd="slow" advClick="0" advTm="25000">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5FF33D30-97C9-414B-99B0-B0AE2C739E6D}" type="slidenum">
              <a:rPr lang="es-ES" altLang="es-CR"/>
              <a:pPr/>
              <a:t>‹Nº›</a:t>
            </a:fld>
            <a:endParaRPr lang="es-ES" altLang="es-CR"/>
          </a:p>
        </p:txBody>
      </p:sp>
    </p:spTree>
    <p:extLst>
      <p:ext uri="{BB962C8B-B14F-4D97-AF65-F5344CB8AC3E}">
        <p14:creationId xmlns:p14="http://schemas.microsoft.com/office/powerpoint/2010/main" val="3326210653"/>
      </p:ext>
    </p:extLst>
  </p:cSld>
  <p:clrMapOvr>
    <a:masterClrMapping/>
  </p:clrMapOvr>
  <p:transition spd="slow" advClick="0" advTm="25000">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D8D3A816-87F0-47C3-AC67-985300BDC3F2}" type="slidenum">
              <a:rPr lang="es-ES" altLang="es-CR"/>
              <a:pPr/>
              <a:t>‹Nº›</a:t>
            </a:fld>
            <a:endParaRPr lang="es-ES" altLang="es-CR"/>
          </a:p>
        </p:txBody>
      </p:sp>
    </p:spTree>
    <p:extLst>
      <p:ext uri="{BB962C8B-B14F-4D97-AF65-F5344CB8AC3E}">
        <p14:creationId xmlns:p14="http://schemas.microsoft.com/office/powerpoint/2010/main" val="2042710629"/>
      </p:ext>
    </p:extLst>
  </p:cSld>
  <p:clrMapOvr>
    <a:masterClrMapping/>
  </p:clrMapOvr>
  <p:transition spd="slow" advClick="0" advTm="25000">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F2B0D52B-1306-403C-9B75-0EB9F0DE3BC5}" type="slidenum">
              <a:rPr lang="es-ES" altLang="es-CR"/>
              <a:pPr/>
              <a:t>‹Nº›</a:t>
            </a:fld>
            <a:endParaRPr lang="es-ES" altLang="es-CR"/>
          </a:p>
        </p:txBody>
      </p:sp>
    </p:spTree>
    <p:extLst>
      <p:ext uri="{BB962C8B-B14F-4D97-AF65-F5344CB8AC3E}">
        <p14:creationId xmlns:p14="http://schemas.microsoft.com/office/powerpoint/2010/main" val="316279156"/>
      </p:ext>
    </p:extLst>
  </p:cSld>
  <p:clrMapOvr>
    <a:masterClrMapping/>
  </p:clrMapOvr>
  <p:transition spd="slow" advClick="0" advTm="25000">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R" smtClean="0"/>
              <a:t>Haga clic para modificar el estilo de texto del patrón</a:t>
            </a:r>
          </a:p>
          <a:p>
            <a:pPr lvl="1"/>
            <a:r>
              <a:rPr lang="es-ES" altLang="es-CR" smtClean="0"/>
              <a:t>Segundo nivel</a:t>
            </a:r>
          </a:p>
          <a:p>
            <a:pPr lvl="2"/>
            <a:r>
              <a:rPr lang="es-ES" altLang="es-CR" smtClean="0"/>
              <a:t>Tercer nivel</a:t>
            </a:r>
          </a:p>
          <a:p>
            <a:pPr lvl="3"/>
            <a:r>
              <a:rPr lang="es-ES" altLang="es-CR" smtClean="0"/>
              <a:t>Cuarto nivel</a:t>
            </a:r>
          </a:p>
          <a:p>
            <a:pPr lvl="4"/>
            <a:r>
              <a:rPr lang="es-ES" altLang="es-C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E1CE516-46C8-4756-87D2-708A76C89654}" type="slidenum">
              <a:rPr lang="es-ES" altLang="es-CR"/>
              <a:pPr/>
              <a:t>‹Nº›</a:t>
            </a:fld>
            <a:endParaRPr lang="es-ES" alt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25000">
    <p:sndAc>
      <p:stSnd>
        <p:snd r:embed="rId1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Effect transition="in" filter="fade">
                                      <p:cBhvr>
                                        <p:cTn id="14" dur="1000">
                                          <p:stCondLst>
                                            <p:cond delay="0"/>
                                          </p:stCondLst>
                                        </p:cTn>
                                        <p:tgtEl>
                                          <p:spTgt spid="1027">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Effect transition="in" filter="fade">
                                      <p:cBhvr>
                                        <p:cTn id="17" dur="1000">
                                          <p:stCondLst>
                                            <p:cond delay="0"/>
                                          </p:stCondLst>
                                        </p:cTn>
                                        <p:tgtEl>
                                          <p:spTgt spid="1027">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27">
                                            <p:txEl>
                                              <p:pRg st="2" end="2"/>
                                            </p:txEl>
                                          </p:spTgt>
                                        </p:tgtEl>
                                        <p:attrNameLst>
                                          <p:attrName>style.visibility</p:attrName>
                                        </p:attrNameLst>
                                      </p:cBhvr>
                                      <p:to>
                                        <p:strVal val="visible"/>
                                      </p:to>
                                    </p:set>
                                    <p:animEffect transition="in" filter="fade">
                                      <p:cBhvr>
                                        <p:cTn id="20" dur="1000">
                                          <p:stCondLst>
                                            <p:cond delay="0"/>
                                          </p:stCondLst>
                                        </p:cTn>
                                        <p:tgtEl>
                                          <p:spTgt spid="1027">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027">
                                            <p:txEl>
                                              <p:pRg st="3" end="3"/>
                                            </p:txEl>
                                          </p:spTgt>
                                        </p:tgtEl>
                                        <p:attrNameLst>
                                          <p:attrName>style.visibility</p:attrName>
                                        </p:attrNameLst>
                                      </p:cBhvr>
                                      <p:to>
                                        <p:strVal val="visible"/>
                                      </p:to>
                                    </p:set>
                                    <p:animEffect transition="in" filter="fade">
                                      <p:cBhvr>
                                        <p:cTn id="23" dur="1000">
                                          <p:stCondLst>
                                            <p:cond delay="0"/>
                                          </p:stCondLst>
                                        </p:cTn>
                                        <p:tgtEl>
                                          <p:spTgt spid="1027">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7">
                                            <p:txEl>
                                              <p:pRg st="4" end="4"/>
                                            </p:txEl>
                                          </p:spTgt>
                                        </p:tgtEl>
                                        <p:attrNameLst>
                                          <p:attrName>style.visibility</p:attrName>
                                        </p:attrNameLst>
                                      </p:cBhvr>
                                      <p:to>
                                        <p:strVal val="visible"/>
                                      </p:to>
                                    </p:set>
                                    <p:animEffect transition="in" filter="fade">
                                      <p:cBhvr>
                                        <p:cTn id="26" dur="1000">
                                          <p:stCondLst>
                                            <p:cond delay="0"/>
                                          </p:stCondLst>
                                        </p:cTn>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10"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stCondLst>
                            <p:cond delay="0"/>
                          </p:stCondLst>
                        </p:cTn>
                        <p:tgtEl>
                          <p:spTgt spid="1027"/>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251520" y="274638"/>
            <a:ext cx="8712968" cy="850106"/>
          </a:xfrm>
          <a:solidFill>
            <a:srgbClr val="00FF00"/>
          </a:solidFill>
        </p:spPr>
        <p:txBody>
          <a:bodyPr/>
          <a:lstStyle/>
          <a:p>
            <a:pPr eaLnBrk="1" hangingPunct="1"/>
            <a:r>
              <a:rPr lang="es-MX" altLang="es-CR" sz="3200" b="1" dirty="0" smtClean="0"/>
              <a:t>MUNICIPALIDAD </a:t>
            </a:r>
            <a:r>
              <a:rPr lang="es-MX" altLang="es-CR" sz="3200" b="1" dirty="0" smtClean="0"/>
              <a:t/>
            </a:r>
            <a:br>
              <a:rPr lang="es-MX" altLang="es-CR" sz="3200" b="1" dirty="0" smtClean="0"/>
            </a:br>
            <a:r>
              <a:rPr lang="es-MX" altLang="es-CR" sz="3200" b="1" dirty="0" smtClean="0"/>
              <a:t>GARABITO.</a:t>
            </a:r>
            <a:endParaRPr lang="es-ES" altLang="es-CR" sz="3200" b="1" dirty="0" smtClean="0"/>
          </a:p>
        </p:txBody>
      </p:sp>
      <p:sp>
        <p:nvSpPr>
          <p:cNvPr id="2051" name="Rectangle 5"/>
          <p:cNvSpPr>
            <a:spLocks noGrp="1" noChangeArrowheads="1"/>
          </p:cNvSpPr>
          <p:nvPr>
            <p:ph type="body" idx="1"/>
          </p:nvPr>
        </p:nvSpPr>
        <p:spPr>
          <a:xfrm>
            <a:off x="251520" y="1412776"/>
            <a:ext cx="8712968" cy="5184576"/>
          </a:xfrm>
          <a:solidFill>
            <a:srgbClr val="FFFF00"/>
          </a:solidFill>
        </p:spPr>
        <p:txBody>
          <a:bodyPr/>
          <a:lstStyle/>
          <a:p>
            <a:pPr algn="ctr" eaLnBrk="1" hangingPunct="1"/>
            <a:r>
              <a:rPr lang="es-MX" altLang="es-CR" b="1" dirty="0" smtClean="0"/>
              <a:t>CONCEPTOS, INSTRUCTIVO y TIPO PLANTILLAS.</a:t>
            </a:r>
            <a:endParaRPr lang="es-MX" altLang="es-CR" b="1" dirty="0" smtClean="0"/>
          </a:p>
          <a:p>
            <a:pPr eaLnBrk="1" hangingPunct="1"/>
            <a:endParaRPr lang="es-MX" altLang="es-CR" b="1" dirty="0" smtClean="0"/>
          </a:p>
          <a:p>
            <a:pPr algn="ctr" eaLnBrk="1" hangingPunct="1"/>
            <a:r>
              <a:rPr lang="es-MX" altLang="es-CR" b="1" dirty="0" smtClean="0"/>
              <a:t>Para elaboración </a:t>
            </a:r>
          </a:p>
          <a:p>
            <a:pPr algn="ctr" eaLnBrk="1" hangingPunct="1"/>
            <a:endParaRPr lang="es-MX" altLang="es-CR" b="1" dirty="0" smtClean="0"/>
          </a:p>
          <a:p>
            <a:pPr algn="ctr" eaLnBrk="1" hangingPunct="1"/>
            <a:r>
              <a:rPr lang="es-MX" altLang="es-CR" b="1" dirty="0" smtClean="0"/>
              <a:t>PLANES o AJUSTES:</a:t>
            </a:r>
            <a:endParaRPr lang="es-MX" altLang="es-CR" b="1" dirty="0" smtClean="0"/>
          </a:p>
          <a:p>
            <a:pPr algn="ctr" eaLnBrk="1" hangingPunct="1"/>
            <a:r>
              <a:rPr lang="es-MX" altLang="es-CR" b="1" dirty="0" smtClean="0"/>
              <a:t>ORDINARIOS, EXTRAORDINARIOS, MODIFICACIONES</a:t>
            </a:r>
          </a:p>
        </p:txBody>
      </p:sp>
    </p:spTree>
  </p:cSld>
  <p:clrMapOvr>
    <a:masterClrMapping/>
  </p:clrMapOvr>
  <p:transition spd="med">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323850" y="333375"/>
            <a:ext cx="8462963" cy="881063"/>
          </a:xfrm>
          <a:solidFill>
            <a:srgbClr val="FF6600"/>
          </a:solidFill>
        </p:spPr>
        <p:txBody>
          <a:bodyPr/>
          <a:lstStyle/>
          <a:p>
            <a:pPr eaLnBrk="1" hangingPunct="1"/>
            <a:r>
              <a:rPr lang="es-MX" altLang="es-CR" sz="3200" b="1" smtClean="0"/>
              <a:t>MARCO JURIDICO.</a:t>
            </a:r>
            <a:endParaRPr lang="es-ES" altLang="es-CR" sz="3200" b="1" smtClean="0"/>
          </a:p>
        </p:txBody>
      </p:sp>
      <p:sp>
        <p:nvSpPr>
          <p:cNvPr id="13315" name="Rectangle 5"/>
          <p:cNvSpPr>
            <a:spLocks noGrp="1" noChangeArrowheads="1"/>
          </p:cNvSpPr>
          <p:nvPr>
            <p:ph type="body" idx="1"/>
          </p:nvPr>
        </p:nvSpPr>
        <p:spPr>
          <a:xfrm>
            <a:off x="357188" y="1428750"/>
            <a:ext cx="8429625" cy="5143500"/>
          </a:xfrm>
          <a:solidFill>
            <a:srgbClr val="00FF00"/>
          </a:solidFill>
        </p:spPr>
        <p:txBody>
          <a:bodyPr/>
          <a:lstStyle/>
          <a:p>
            <a:pPr algn="just" eaLnBrk="1" hangingPunct="1"/>
            <a:r>
              <a:rPr lang="es-CR" altLang="es-CR" sz="2800" i="1" smtClean="0"/>
              <a:t>Ley 8422 de Enriquecimiento Ilícito. Articulo 3. DEBER DE PROBIDAD.</a:t>
            </a:r>
          </a:p>
          <a:p>
            <a:pPr algn="just"/>
            <a:r>
              <a:rPr lang="es-ES" altLang="es-CR" sz="2000" smtClean="0"/>
              <a:t>El funcionario público estará obligado a orientar su gestión a la satisfacción del interés público. Este deber se manifestará, fundamentalmente, al identificar y atender las necesidades colectivas prioritarias, de manera </a:t>
            </a:r>
            <a:r>
              <a:rPr lang="es-ES" altLang="es-CR" sz="2000" b="1" smtClean="0">
                <a:solidFill>
                  <a:srgbClr val="0000FF"/>
                </a:solidFill>
              </a:rPr>
              <a:t>planificada, regular, eficiente, continua y en condiciones de igualdad para los habitantes de la República; asimismo, al demostrar rectitud y buena fe </a:t>
            </a:r>
            <a:r>
              <a:rPr lang="es-ES" altLang="es-CR" sz="2000" smtClean="0"/>
              <a:t>en el ejercicio de las</a:t>
            </a:r>
          </a:p>
          <a:p>
            <a:pPr algn="just"/>
            <a:r>
              <a:rPr lang="es-ES" altLang="es-CR" sz="2000" smtClean="0"/>
              <a:t>potestades que le confiere la ley; asegurarse de que las decisiones que adopte en cumplimiento de sus atribuciones se ajustan a la imparcialidad y a los objetivos propios de la institución en la que se desempeña y, finalmente, al administrar los recursos públicos con apego a los principios de legalidad, eficacia, economía y</a:t>
            </a:r>
          </a:p>
          <a:p>
            <a:pPr algn="just"/>
            <a:r>
              <a:rPr lang="es-ES" altLang="es-CR" sz="2000" smtClean="0"/>
              <a:t>eficiencia, rindiendo cuentas satisfactoriamente</a:t>
            </a:r>
            <a:endParaRPr lang="es-CR" altLang="es-CR" sz="2000" i="1" smtClean="0"/>
          </a:p>
          <a:p>
            <a:pPr algn="just" eaLnBrk="1" hangingPunct="1"/>
            <a:endParaRPr lang="es-CR" altLang="es-CR" sz="2800" i="1" smtClean="0"/>
          </a:p>
          <a:p>
            <a:pPr algn="just" eaLnBrk="1" hangingPunct="1"/>
            <a:endParaRPr lang="es-ES" altLang="es-CR" sz="2800" i="1"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323850" y="333375"/>
            <a:ext cx="8534400" cy="881063"/>
          </a:xfrm>
          <a:solidFill>
            <a:srgbClr val="FF6600"/>
          </a:solidFill>
        </p:spPr>
        <p:txBody>
          <a:bodyPr/>
          <a:lstStyle/>
          <a:p>
            <a:pPr eaLnBrk="1" hangingPunct="1"/>
            <a:r>
              <a:rPr lang="es-MX" altLang="es-CR" sz="3200" b="1" smtClean="0"/>
              <a:t>INFORMACION BASE PARA FORMULAR</a:t>
            </a:r>
            <a:endParaRPr lang="es-ES" altLang="es-CR" sz="3200" b="1" smtClean="0"/>
          </a:p>
        </p:txBody>
      </p:sp>
      <p:sp>
        <p:nvSpPr>
          <p:cNvPr id="15363" name="Rectangle 5"/>
          <p:cNvSpPr>
            <a:spLocks noGrp="1" noChangeArrowheads="1"/>
          </p:cNvSpPr>
          <p:nvPr>
            <p:ph type="body" idx="1"/>
          </p:nvPr>
        </p:nvSpPr>
        <p:spPr>
          <a:xfrm>
            <a:off x="357188" y="1428750"/>
            <a:ext cx="8572500" cy="5211763"/>
          </a:xfrm>
          <a:solidFill>
            <a:srgbClr val="00FF00"/>
          </a:solidFill>
        </p:spPr>
        <p:txBody>
          <a:bodyPr/>
          <a:lstStyle/>
          <a:p>
            <a:pPr algn="just" eaLnBrk="1" hangingPunct="1"/>
            <a:r>
              <a:rPr lang="es-MX" altLang="es-CR" sz="2400" b="1" dirty="0" smtClean="0"/>
              <a:t>PLANES: DESARROLLO HUMANO, ESTRATEGICO, GOBIERNO.</a:t>
            </a:r>
          </a:p>
          <a:p>
            <a:pPr algn="just" eaLnBrk="1" hangingPunct="1"/>
            <a:endParaRPr lang="es-MX" altLang="es-CR" sz="2400" b="1" dirty="0" smtClean="0"/>
          </a:p>
          <a:p>
            <a:pPr algn="just" eaLnBrk="1" hangingPunct="1"/>
            <a:r>
              <a:rPr lang="es-MX" altLang="es-CR" sz="2400" b="1" dirty="0" smtClean="0"/>
              <a:t>ESTRUCTURA ORGANIZATIVA VIGENTE.</a:t>
            </a:r>
          </a:p>
          <a:p>
            <a:pPr algn="just" eaLnBrk="1" hangingPunct="1"/>
            <a:endParaRPr lang="es-MX" altLang="es-CR" sz="2400" b="1" dirty="0" smtClean="0"/>
          </a:p>
          <a:p>
            <a:pPr algn="just" eaLnBrk="1" hangingPunct="1"/>
            <a:r>
              <a:rPr lang="es-MX" altLang="es-CR" sz="2400" b="1" dirty="0" smtClean="0"/>
              <a:t>EL </a:t>
            </a:r>
            <a:r>
              <a:rPr lang="es-MX" altLang="es-CR" sz="2400" b="1" dirty="0" smtClean="0"/>
              <a:t>FODA (Diagnostico interno y externo).</a:t>
            </a:r>
            <a:endParaRPr lang="es-MX" altLang="es-CR" sz="2400" b="1" dirty="0" smtClean="0"/>
          </a:p>
          <a:p>
            <a:pPr algn="just" eaLnBrk="1" hangingPunct="1"/>
            <a:endParaRPr lang="es-MX" altLang="es-CR" sz="2400" b="1" dirty="0" smtClean="0"/>
          </a:p>
          <a:p>
            <a:pPr algn="just" eaLnBrk="1" hangingPunct="1"/>
            <a:r>
              <a:rPr lang="es-MX" altLang="es-CR" sz="2400" b="1" dirty="0" smtClean="0"/>
              <a:t>ESTADISTICAS o COMPORTAMIENTOS.</a:t>
            </a:r>
          </a:p>
          <a:p>
            <a:pPr algn="just" eaLnBrk="1" hangingPunct="1"/>
            <a:endParaRPr lang="es-MX" altLang="es-CR" sz="2400" b="1" dirty="0" smtClean="0"/>
          </a:p>
          <a:p>
            <a:pPr algn="just" eaLnBrk="1" hangingPunct="1"/>
            <a:r>
              <a:rPr lang="es-MX" altLang="es-CR" sz="2400" b="1" dirty="0" smtClean="0"/>
              <a:t>EVALUACION DE LAS METAS TRIMESTRALES, UTILIZANDO LOS INDICADORES DE GESTION.</a:t>
            </a:r>
            <a:endParaRPr lang="es-ES" altLang="es-CR" sz="2400" b="1" i="1" dirty="0" smtClean="0">
              <a:solidFill>
                <a:srgbClr val="FF9900"/>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solidFill>
            <a:srgbClr val="FF6600"/>
          </a:solidFill>
        </p:spPr>
        <p:txBody>
          <a:bodyPr/>
          <a:lstStyle/>
          <a:p>
            <a:pPr eaLnBrk="1" hangingPunct="1"/>
            <a:r>
              <a:rPr lang="es-MX" altLang="es-CR" sz="3200" b="1" smtClean="0"/>
              <a:t>OBJETIVO</a:t>
            </a:r>
            <a:br>
              <a:rPr lang="es-MX" altLang="es-CR" sz="3200" b="1" smtClean="0"/>
            </a:br>
            <a:r>
              <a:rPr lang="es-MX" altLang="es-CR" sz="3200" b="1" smtClean="0"/>
              <a:t>GENERAL</a:t>
            </a:r>
            <a:endParaRPr lang="es-ES" altLang="es-CR" sz="3200" b="1" smtClean="0"/>
          </a:p>
        </p:txBody>
      </p:sp>
      <p:sp>
        <p:nvSpPr>
          <p:cNvPr id="16387" name="Rectangle 3"/>
          <p:cNvSpPr>
            <a:spLocks noGrp="1" noChangeArrowheads="1"/>
          </p:cNvSpPr>
          <p:nvPr>
            <p:ph type="body" idx="1"/>
          </p:nvPr>
        </p:nvSpPr>
        <p:spPr>
          <a:solidFill>
            <a:srgbClr val="00FF00"/>
          </a:solidFill>
        </p:spPr>
        <p:txBody>
          <a:bodyPr/>
          <a:lstStyle/>
          <a:p>
            <a:pPr eaLnBrk="1" hangingPunct="1"/>
            <a:endParaRPr lang="es-MX" altLang="es-CR" sz="2800" smtClean="0"/>
          </a:p>
          <a:p>
            <a:pPr eaLnBrk="1" hangingPunct="1"/>
            <a:r>
              <a:rPr lang="es-MX" altLang="es-CR" sz="2800" smtClean="0"/>
              <a:t>Es la fijación de un proyecto establecido en el Plan General que debemos cuantificar y ejecutarlo en un determinado plazo.</a:t>
            </a:r>
          </a:p>
          <a:p>
            <a:pPr eaLnBrk="1" hangingPunct="1"/>
            <a:endParaRPr lang="es-MX" altLang="es-CR" sz="2800" i="1" smtClean="0">
              <a:solidFill>
                <a:srgbClr val="FF9900"/>
              </a:solidFill>
            </a:endParaRPr>
          </a:p>
          <a:p>
            <a:pPr eaLnBrk="1" hangingPunct="1"/>
            <a:r>
              <a:rPr lang="es-MX" altLang="es-CR" sz="2800" i="1" smtClean="0">
                <a:solidFill>
                  <a:srgbClr val="0000FF"/>
                </a:solidFill>
              </a:rPr>
              <a:t>Ejemplo: El depto de patentes bajará la morosidad en un 50%.</a:t>
            </a:r>
          </a:p>
          <a:p>
            <a:pPr eaLnBrk="1" hangingPunct="1"/>
            <a:endParaRPr lang="es-ES" altLang="es-CR" smtClean="0">
              <a:solidFill>
                <a:srgbClr val="0000FF"/>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rgbClr val="FF6600"/>
          </a:solidFill>
        </p:spPr>
        <p:txBody>
          <a:bodyPr/>
          <a:lstStyle/>
          <a:p>
            <a:pPr eaLnBrk="1" hangingPunct="1"/>
            <a:r>
              <a:rPr lang="es-MX" altLang="es-CR" sz="3200" b="1" smtClean="0"/>
              <a:t>OBJETIVO </a:t>
            </a:r>
            <a:br>
              <a:rPr lang="es-MX" altLang="es-CR" sz="3200" b="1" smtClean="0"/>
            </a:br>
            <a:r>
              <a:rPr lang="es-MX" altLang="es-CR" sz="3200" b="1" smtClean="0"/>
              <a:t>ESPECIFICO</a:t>
            </a:r>
            <a:endParaRPr lang="es-ES" altLang="es-CR" sz="3200" smtClean="0"/>
          </a:p>
        </p:txBody>
      </p:sp>
      <p:sp>
        <p:nvSpPr>
          <p:cNvPr id="17411" name="Rectangle 3"/>
          <p:cNvSpPr>
            <a:spLocks noGrp="1" noChangeArrowheads="1"/>
          </p:cNvSpPr>
          <p:nvPr>
            <p:ph type="body" idx="1"/>
          </p:nvPr>
        </p:nvSpPr>
        <p:spPr>
          <a:solidFill>
            <a:srgbClr val="00FF00"/>
          </a:solidFill>
        </p:spPr>
        <p:txBody>
          <a:bodyPr/>
          <a:lstStyle/>
          <a:p>
            <a:pPr eaLnBrk="1" hangingPunct="1"/>
            <a:endParaRPr lang="es-MX" altLang="es-CR" smtClean="0"/>
          </a:p>
          <a:p>
            <a:pPr eaLnBrk="1" hangingPunct="1"/>
            <a:r>
              <a:rPr lang="es-MX" altLang="es-CR" sz="2800" smtClean="0"/>
              <a:t>Es definir una acción que forma parte del Objetivo general, y que se ejecutará con el propósito de contribuir con el logro en el plazo establecido. </a:t>
            </a:r>
          </a:p>
          <a:p>
            <a:pPr eaLnBrk="1" hangingPunct="1"/>
            <a:endParaRPr lang="es-MX" altLang="es-CR" sz="2800" i="1" smtClean="0">
              <a:solidFill>
                <a:srgbClr val="FF9900"/>
              </a:solidFill>
            </a:endParaRPr>
          </a:p>
          <a:p>
            <a:pPr eaLnBrk="1" hangingPunct="1"/>
            <a:r>
              <a:rPr lang="es-MX" altLang="es-CR" sz="2400" i="1" smtClean="0">
                <a:solidFill>
                  <a:srgbClr val="0000FF"/>
                </a:solidFill>
              </a:rPr>
              <a:t>Ejemplo: La Municipalidad de Garabito hará el cobro Administrativo de las cuentas más elevadas, en patentes.</a:t>
            </a:r>
          </a:p>
          <a:p>
            <a:pPr eaLnBrk="1" hangingPunct="1"/>
            <a:endParaRPr lang="es-ES" altLang="es-CR" sz="2400" smtClean="0">
              <a:solidFill>
                <a:srgbClr val="0000FF"/>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solidFill>
            <a:srgbClr val="FF6600"/>
          </a:solidFill>
        </p:spPr>
        <p:txBody>
          <a:bodyPr/>
          <a:lstStyle/>
          <a:p>
            <a:pPr eaLnBrk="1" hangingPunct="1"/>
            <a:r>
              <a:rPr lang="es-MX" altLang="es-CR" sz="3200" b="1" smtClean="0"/>
              <a:t>OBJETIVO</a:t>
            </a:r>
            <a:br>
              <a:rPr lang="es-MX" altLang="es-CR" sz="3200" b="1" smtClean="0"/>
            </a:br>
            <a:r>
              <a:rPr lang="es-MX" altLang="es-CR" sz="3200" b="1" smtClean="0"/>
              <a:t>OPERATIVO</a:t>
            </a:r>
            <a:endParaRPr lang="es-ES" altLang="es-CR" sz="3200" b="1" smtClean="0"/>
          </a:p>
        </p:txBody>
      </p:sp>
      <p:sp>
        <p:nvSpPr>
          <p:cNvPr id="18435" name="Rectangle 3"/>
          <p:cNvSpPr>
            <a:spLocks noGrp="1" noChangeArrowheads="1"/>
          </p:cNvSpPr>
          <p:nvPr>
            <p:ph type="body" idx="1"/>
          </p:nvPr>
        </p:nvSpPr>
        <p:spPr>
          <a:solidFill>
            <a:srgbClr val="00FF00"/>
          </a:solidFill>
        </p:spPr>
        <p:txBody>
          <a:bodyPr/>
          <a:lstStyle/>
          <a:p>
            <a:pPr eaLnBrk="1" hangingPunct="1"/>
            <a:endParaRPr lang="es-MX" altLang="es-CR" smtClean="0"/>
          </a:p>
          <a:p>
            <a:pPr algn="just" eaLnBrk="1" hangingPunct="1"/>
            <a:r>
              <a:rPr lang="es-MX" altLang="es-CR" sz="2800" smtClean="0"/>
              <a:t>Finalidad especifica relacionado al Objetivo General que el programa establece para el ejercicio presupuestario con el propósito de cumplir con los procesos normales de producción.</a:t>
            </a:r>
          </a:p>
          <a:p>
            <a:pPr eaLnBrk="1" hangingPunct="1"/>
            <a:endParaRPr lang="es-ES" altLang="es-CR" sz="2800"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solidFill>
            <a:srgbClr val="FF6600"/>
          </a:solidFill>
        </p:spPr>
        <p:txBody>
          <a:bodyPr/>
          <a:lstStyle/>
          <a:p>
            <a:pPr eaLnBrk="1" hangingPunct="1"/>
            <a:r>
              <a:rPr lang="es-MX" altLang="es-CR" sz="3200" b="1" smtClean="0"/>
              <a:t>OBJETIVO</a:t>
            </a:r>
            <a:br>
              <a:rPr lang="es-MX" altLang="es-CR" sz="3200" b="1" smtClean="0"/>
            </a:br>
            <a:r>
              <a:rPr lang="es-MX" altLang="es-CR" sz="3200" b="1" smtClean="0"/>
              <a:t>MEJORA</a:t>
            </a:r>
            <a:endParaRPr lang="es-ES" altLang="es-CR" sz="3200" b="1" smtClean="0"/>
          </a:p>
        </p:txBody>
      </p:sp>
      <p:sp>
        <p:nvSpPr>
          <p:cNvPr id="19459" name="Rectangle 3"/>
          <p:cNvSpPr>
            <a:spLocks noGrp="1" noChangeArrowheads="1"/>
          </p:cNvSpPr>
          <p:nvPr>
            <p:ph type="body" idx="1"/>
          </p:nvPr>
        </p:nvSpPr>
        <p:spPr>
          <a:solidFill>
            <a:srgbClr val="00FF00"/>
          </a:solidFill>
        </p:spPr>
        <p:txBody>
          <a:bodyPr/>
          <a:lstStyle/>
          <a:p>
            <a:pPr eaLnBrk="1" hangingPunct="1"/>
            <a:endParaRPr lang="es-MX" altLang="es-CR" smtClean="0"/>
          </a:p>
          <a:p>
            <a:pPr algn="just" eaLnBrk="1" hangingPunct="1"/>
            <a:r>
              <a:rPr lang="es-MX" altLang="es-CR" sz="2800" smtClean="0"/>
              <a:t>Finalidad que el programa establece para el ejercicio presupuestario con el propósito de hacer mejoras en los procesos de producción, coadyuvando al cumplimiento de las áreas estratégicas establecidas en el Plan.</a:t>
            </a:r>
          </a:p>
          <a:p>
            <a:pPr eaLnBrk="1" hangingPunct="1"/>
            <a:endParaRPr lang="es-MX" altLang="es-CR" sz="2800" smtClean="0"/>
          </a:p>
          <a:p>
            <a:pPr eaLnBrk="1" hangingPunct="1"/>
            <a:endParaRPr lang="es-ES" altLang="es-CR" sz="2800"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s-CR" altLang="es-CR" smtClean="0"/>
          </a:p>
        </p:txBody>
      </p:sp>
      <p:sp>
        <p:nvSpPr>
          <p:cNvPr id="20483" name="Rectangle 3"/>
          <p:cNvSpPr>
            <a:spLocks noGrp="1" noChangeArrowheads="1"/>
          </p:cNvSpPr>
          <p:nvPr>
            <p:ph type="body" idx="1"/>
          </p:nvPr>
        </p:nvSpPr>
        <p:spPr>
          <a:xfrm>
            <a:off x="457200" y="2205038"/>
            <a:ext cx="8229600" cy="3921125"/>
          </a:xfrm>
          <a:solidFill>
            <a:srgbClr val="00FF00"/>
          </a:solidFill>
        </p:spPr>
        <p:txBody>
          <a:bodyPr/>
          <a:lstStyle/>
          <a:p>
            <a:pPr algn="just" eaLnBrk="1" hangingPunct="1"/>
            <a:r>
              <a:rPr lang="es-MX" altLang="es-CR" sz="2800" smtClean="0"/>
              <a:t>Expresión concreta, cuantificable del objetivo Operativo o de Mejora previamente definido para el ejercicio presupuestario.</a:t>
            </a:r>
          </a:p>
          <a:p>
            <a:pPr eaLnBrk="1" hangingPunct="1"/>
            <a:endParaRPr lang="es-ES" altLang="es-CR" smtClean="0"/>
          </a:p>
        </p:txBody>
      </p:sp>
      <p:sp>
        <p:nvSpPr>
          <p:cNvPr id="20484" name="Rectangle 4"/>
          <p:cNvSpPr>
            <a:spLocks noChangeArrowheads="1"/>
          </p:cNvSpPr>
          <p:nvPr/>
        </p:nvSpPr>
        <p:spPr bwMode="auto">
          <a:xfrm>
            <a:off x="468313" y="260350"/>
            <a:ext cx="8229600" cy="1143000"/>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3200" b="1">
                <a:solidFill>
                  <a:schemeClr val="tx2"/>
                </a:solidFill>
              </a:rPr>
              <a:t>META</a:t>
            </a:r>
            <a:br>
              <a:rPr lang="es-MX" altLang="es-CR" sz="3200" b="1">
                <a:solidFill>
                  <a:schemeClr val="tx2"/>
                </a:solidFill>
              </a:rPr>
            </a:br>
            <a:endParaRPr lang="es-ES" altLang="es-CR" sz="3200" b="1">
              <a:solidFill>
                <a:schemeClr val="tx2"/>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s-CR" altLang="es-CR" smtClean="0"/>
          </a:p>
        </p:txBody>
      </p:sp>
      <p:sp>
        <p:nvSpPr>
          <p:cNvPr id="21507" name="Rectangle 3"/>
          <p:cNvSpPr>
            <a:spLocks noGrp="1" noChangeArrowheads="1"/>
          </p:cNvSpPr>
          <p:nvPr>
            <p:ph type="body" idx="1"/>
          </p:nvPr>
        </p:nvSpPr>
        <p:spPr>
          <a:xfrm>
            <a:off x="457200" y="2205038"/>
            <a:ext cx="8229600" cy="3921125"/>
          </a:xfrm>
          <a:solidFill>
            <a:srgbClr val="00FF00"/>
          </a:solidFill>
        </p:spPr>
        <p:txBody>
          <a:bodyPr/>
          <a:lstStyle/>
          <a:p>
            <a:pPr eaLnBrk="1" hangingPunct="1"/>
            <a:endParaRPr lang="es-MX" altLang="es-CR" sz="2800" smtClean="0"/>
          </a:p>
          <a:p>
            <a:pPr algn="just" eaLnBrk="1" hangingPunct="1"/>
            <a:r>
              <a:rPr lang="es-MX" altLang="es-CR" sz="2800" smtClean="0"/>
              <a:t>Total de Bienes y Servicios que se espera producir en el ejercicio presupuestario.</a:t>
            </a:r>
          </a:p>
          <a:p>
            <a:pPr algn="just" eaLnBrk="1" hangingPunct="1"/>
            <a:endParaRPr lang="es-ES" altLang="es-CR" smtClean="0"/>
          </a:p>
        </p:txBody>
      </p:sp>
      <p:sp>
        <p:nvSpPr>
          <p:cNvPr id="21508" name="Rectangle 4"/>
          <p:cNvSpPr>
            <a:spLocks noChangeArrowheads="1"/>
          </p:cNvSpPr>
          <p:nvPr/>
        </p:nvSpPr>
        <p:spPr bwMode="auto">
          <a:xfrm>
            <a:off x="468313" y="260350"/>
            <a:ext cx="8229600" cy="1439863"/>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3200" b="1">
                <a:solidFill>
                  <a:schemeClr val="tx2"/>
                </a:solidFill>
              </a:rPr>
              <a:t>META</a:t>
            </a:r>
            <a:br>
              <a:rPr lang="es-MX" altLang="es-CR" sz="3200" b="1">
                <a:solidFill>
                  <a:schemeClr val="tx2"/>
                </a:solidFill>
              </a:rPr>
            </a:br>
            <a:r>
              <a:rPr lang="es-MX" altLang="es-CR" sz="3200" b="1">
                <a:solidFill>
                  <a:schemeClr val="tx2"/>
                </a:solidFill>
              </a:rPr>
              <a:t>PRODUCCION</a:t>
            </a:r>
            <a:br>
              <a:rPr lang="es-MX" altLang="es-CR" sz="3200" b="1">
                <a:solidFill>
                  <a:schemeClr val="tx2"/>
                </a:solidFill>
              </a:rPr>
            </a:br>
            <a:endParaRPr lang="es-ES" altLang="es-CR" sz="3200" b="1">
              <a:solidFill>
                <a:schemeClr val="tx2"/>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1628775"/>
            <a:ext cx="8229600" cy="4824413"/>
          </a:xfrm>
          <a:solidFill>
            <a:srgbClr val="00FF00"/>
          </a:solidFill>
        </p:spPr>
        <p:txBody>
          <a:bodyPr/>
          <a:lstStyle/>
          <a:p>
            <a:pPr eaLnBrk="1" hangingPunct="1"/>
            <a:endParaRPr lang="es-MX" altLang="es-CR" sz="2800" smtClean="0"/>
          </a:p>
          <a:p>
            <a:pPr algn="just" eaLnBrk="1" hangingPunct="1"/>
            <a:r>
              <a:rPr lang="es-MX" altLang="es-CR" sz="2800" smtClean="0"/>
              <a:t>Es el valor cuantificable o cualificable que se le asigna a la propuesta, que debe coincidir con los objetivos: Mejora u Operativo.</a:t>
            </a:r>
          </a:p>
          <a:p>
            <a:pPr eaLnBrk="1" hangingPunct="1"/>
            <a:endParaRPr lang="es-MX" altLang="es-CR" sz="2800" smtClean="0"/>
          </a:p>
          <a:p>
            <a:pPr eaLnBrk="1" hangingPunct="1"/>
            <a:r>
              <a:rPr lang="es-MX" altLang="es-CR" sz="2400" i="1" smtClean="0">
                <a:solidFill>
                  <a:srgbClr val="0000FF"/>
                </a:solidFill>
              </a:rPr>
              <a:t>Ejemplo de Indicador: Alcanzar una recolección de 60 Toneladas de Basura por mes.</a:t>
            </a:r>
          </a:p>
          <a:p>
            <a:pPr eaLnBrk="1" hangingPunct="1"/>
            <a:endParaRPr lang="es-MX" altLang="es-CR" sz="2400" i="1" smtClean="0">
              <a:solidFill>
                <a:srgbClr val="0000FF"/>
              </a:solidFill>
            </a:endParaRPr>
          </a:p>
          <a:p>
            <a:pPr eaLnBrk="1" hangingPunct="1"/>
            <a:endParaRPr lang="es-ES" altLang="es-CR" smtClean="0"/>
          </a:p>
        </p:txBody>
      </p:sp>
      <p:sp>
        <p:nvSpPr>
          <p:cNvPr id="22531" name="Rectangle 4"/>
          <p:cNvSpPr>
            <a:spLocks noChangeArrowheads="1"/>
          </p:cNvSpPr>
          <p:nvPr/>
        </p:nvSpPr>
        <p:spPr bwMode="auto">
          <a:xfrm>
            <a:off x="323850" y="188913"/>
            <a:ext cx="8374063" cy="122396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3200" b="1">
                <a:solidFill>
                  <a:schemeClr val="tx2"/>
                </a:solidFill>
              </a:rPr>
              <a:t/>
            </a:r>
            <a:br>
              <a:rPr lang="es-MX" altLang="es-CR" sz="3200" b="1">
                <a:solidFill>
                  <a:schemeClr val="tx2"/>
                </a:solidFill>
              </a:rPr>
            </a:br>
            <a:r>
              <a:rPr lang="es-MX" altLang="es-CR" sz="3200" b="1">
                <a:solidFill>
                  <a:schemeClr val="tx2"/>
                </a:solidFill>
              </a:rPr>
              <a:t>INDICADOR</a:t>
            </a:r>
            <a:br>
              <a:rPr lang="es-MX" altLang="es-CR" sz="3200" b="1">
                <a:solidFill>
                  <a:schemeClr val="tx2"/>
                </a:solidFill>
              </a:rPr>
            </a:br>
            <a:r>
              <a:rPr lang="es-MX" altLang="es-CR" sz="3200" b="1">
                <a:solidFill>
                  <a:schemeClr val="tx2"/>
                </a:solidFill>
              </a:rPr>
              <a:t/>
            </a:r>
            <a:br>
              <a:rPr lang="es-MX" altLang="es-CR" sz="3200" b="1">
                <a:solidFill>
                  <a:schemeClr val="tx2"/>
                </a:solidFill>
              </a:rPr>
            </a:br>
            <a:endParaRPr lang="es-ES" altLang="es-CR" sz="3200" b="1">
              <a:solidFill>
                <a:schemeClr val="tx2"/>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251520" y="188640"/>
            <a:ext cx="8568952" cy="1143000"/>
          </a:xfrm>
          <a:solidFill>
            <a:srgbClr val="FF9900"/>
          </a:solidFill>
        </p:spPr>
        <p:txBody>
          <a:bodyPr/>
          <a:lstStyle/>
          <a:p>
            <a:pPr eaLnBrk="1" hangingPunct="1"/>
            <a:r>
              <a:rPr lang="es-MX" altLang="es-CR" sz="2800" b="1" smtClean="0"/>
              <a:t>CONFORMACION DE PROGRAMAS</a:t>
            </a:r>
            <a:br>
              <a:rPr lang="es-MX" altLang="es-CR" sz="2800" b="1" smtClean="0"/>
            </a:br>
            <a:r>
              <a:rPr lang="es-MX" altLang="es-CR" sz="2800" b="1" smtClean="0"/>
              <a:t>PRESUPUESTARIAS.</a:t>
            </a:r>
            <a:r>
              <a:rPr lang="es-MX" altLang="es-CR" sz="3600" b="1" smtClean="0"/>
              <a:t> (Municipal)</a:t>
            </a:r>
            <a:endParaRPr lang="es-ES" altLang="es-CR" sz="3600" b="1" smtClean="0"/>
          </a:p>
        </p:txBody>
      </p:sp>
      <p:sp>
        <p:nvSpPr>
          <p:cNvPr id="28675" name="Rectangle 5"/>
          <p:cNvSpPr>
            <a:spLocks noGrp="1" noChangeArrowheads="1"/>
          </p:cNvSpPr>
          <p:nvPr>
            <p:ph type="body" sz="half" idx="1"/>
          </p:nvPr>
        </p:nvSpPr>
        <p:spPr>
          <a:xfrm>
            <a:off x="251521" y="1484784"/>
            <a:ext cx="8569750" cy="4752504"/>
          </a:xfrm>
          <a:solidFill>
            <a:srgbClr val="00FF00"/>
          </a:solidFill>
        </p:spPr>
        <p:txBody>
          <a:bodyPr/>
          <a:lstStyle/>
          <a:p>
            <a:pPr eaLnBrk="1" hangingPunct="1"/>
            <a:endParaRPr lang="es-MX" altLang="es-CR" dirty="0" smtClean="0"/>
          </a:p>
          <a:p>
            <a:pPr eaLnBrk="1" hangingPunct="1"/>
            <a:endParaRPr lang="es-MX" altLang="es-CR" dirty="0" smtClean="0"/>
          </a:p>
          <a:p>
            <a:pPr eaLnBrk="1" hangingPunct="1"/>
            <a:r>
              <a:rPr lang="es-MX" altLang="es-CR" dirty="0" smtClean="0"/>
              <a:t>PROGRAMA I:		Administración.</a:t>
            </a:r>
          </a:p>
          <a:p>
            <a:pPr eaLnBrk="1" hangingPunct="1"/>
            <a:r>
              <a:rPr lang="es-MX" altLang="es-CR" dirty="0" smtClean="0"/>
              <a:t>PROGRAMA II: 	Servicios Comunitarios</a:t>
            </a:r>
          </a:p>
          <a:p>
            <a:pPr eaLnBrk="1" hangingPunct="1"/>
            <a:r>
              <a:rPr lang="es-MX" altLang="es-CR" dirty="0" smtClean="0"/>
              <a:t>PROGRAMA III: 	Inversiones.</a:t>
            </a:r>
          </a:p>
          <a:p>
            <a:pPr eaLnBrk="1" hangingPunct="1"/>
            <a:r>
              <a:rPr lang="es-MX" altLang="es-CR" dirty="0" smtClean="0"/>
              <a:t>PROGRAMA IV: 	Partidas Específicas.</a:t>
            </a:r>
          </a:p>
          <a:p>
            <a:pPr eaLnBrk="1" hangingPunct="1">
              <a:buFontTx/>
              <a:buNone/>
            </a:pPr>
            <a:endParaRPr lang="es-MX" altLang="es-CR" dirty="0" smtClean="0"/>
          </a:p>
          <a:p>
            <a:pPr eaLnBrk="1" hangingPunct="1"/>
            <a:endParaRPr lang="es-MX" altLang="es-CR" dirty="0" smtClean="0"/>
          </a:p>
          <a:p>
            <a:pPr eaLnBrk="1" hangingPunct="1"/>
            <a:endParaRPr lang="es-MX" altLang="es-CR" dirty="0" smtClean="0"/>
          </a:p>
          <a:p>
            <a:pPr eaLnBrk="1" hangingPunct="1"/>
            <a:endParaRPr lang="es-MX" altLang="es-CR" dirty="0" smtClean="0"/>
          </a:p>
          <a:p>
            <a:pPr eaLnBrk="1" hangingPunct="1">
              <a:buFontTx/>
              <a:buNone/>
            </a:pPr>
            <a:endParaRPr lang="es-ES" altLang="es-CR" dirty="0"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285750" y="214313"/>
            <a:ext cx="8572500" cy="571500"/>
          </a:xfrm>
          <a:solidFill>
            <a:srgbClr val="FF6600"/>
          </a:solidFill>
        </p:spPr>
        <p:txBody>
          <a:bodyPr/>
          <a:lstStyle/>
          <a:p>
            <a:pPr eaLnBrk="1" hangingPunct="1"/>
            <a:r>
              <a:rPr lang="es-MX" altLang="es-CR" sz="3200" b="1" smtClean="0"/>
              <a:t>COMPETENCIAS MUNICIPALES.</a:t>
            </a:r>
            <a:endParaRPr lang="es-ES" altLang="es-CR" sz="3200" b="1" smtClean="0"/>
          </a:p>
        </p:txBody>
      </p:sp>
      <p:sp>
        <p:nvSpPr>
          <p:cNvPr id="14339" name="Rectangle 5"/>
          <p:cNvSpPr>
            <a:spLocks noGrp="1" noChangeArrowheads="1"/>
          </p:cNvSpPr>
          <p:nvPr>
            <p:ph type="body" idx="1"/>
          </p:nvPr>
        </p:nvSpPr>
        <p:spPr>
          <a:xfrm>
            <a:off x="285750" y="928688"/>
            <a:ext cx="8643938" cy="5715000"/>
          </a:xfrm>
          <a:solidFill>
            <a:srgbClr val="00FF00"/>
          </a:solidFill>
        </p:spPr>
        <p:txBody>
          <a:bodyPr/>
          <a:lstStyle/>
          <a:p>
            <a:r>
              <a:rPr lang="es-ES" altLang="es-CR" sz="1600" b="1" smtClean="0"/>
              <a:t>ARTÍCULO 4.- La municipalidad posee la autonomía política, administrativa y financiera que le confiere la Constitución Política. Dentro de sus atribuciones se incluyen las siguientes:</a:t>
            </a:r>
            <a:endParaRPr lang="es-ES" altLang="es-CR" sz="1600" smtClean="0"/>
          </a:p>
          <a:p>
            <a:pPr>
              <a:buFontTx/>
              <a:buNone/>
            </a:pPr>
            <a:endParaRPr lang="es-ES" altLang="es-CR" sz="1400" smtClean="0"/>
          </a:p>
          <a:p>
            <a:r>
              <a:rPr lang="es-ES" altLang="es-CR" sz="1600" b="1" smtClean="0"/>
              <a:t>a. Dictar los reglamentos autónomos de organización y de servicio, así como cualquier otra disposición que autorice el ordenamiento jurídico.</a:t>
            </a:r>
          </a:p>
          <a:p>
            <a:r>
              <a:rPr lang="es-ES" altLang="es-CR" sz="1600" b="1" smtClean="0"/>
              <a:t>b. Acordar sus presupuestos y ejecutarlos.</a:t>
            </a:r>
          </a:p>
          <a:p>
            <a:r>
              <a:rPr lang="es-ES" altLang="es-CR" sz="1600" b="1" smtClean="0"/>
              <a:t>c. Administrar y prestar los servicios públicos municipales.</a:t>
            </a:r>
          </a:p>
          <a:p>
            <a:r>
              <a:rPr lang="es-ES" altLang="es-CR" sz="1600" b="1" smtClean="0"/>
              <a:t>d. Aprobar las tasas, los precios y las contribuciones municipales, así como proponer los proyectos de tarifas de impuestos municipales.</a:t>
            </a:r>
          </a:p>
          <a:p>
            <a:r>
              <a:rPr lang="es-ES" altLang="es-CR" sz="1600" b="1" smtClean="0"/>
              <a:t>e. Percibir y administrar, en su carácter de administración tributaria, los tributos y demás ingresos municipales.</a:t>
            </a:r>
          </a:p>
          <a:p>
            <a:r>
              <a:rPr lang="es-ES" altLang="es-CR" sz="1600" b="1" smtClean="0"/>
              <a:t>f. Concertar, con personas o entidades nacionales o extranjeras, pactos, convenios o contratos necesarios para el cumplimiento de sus funciones.</a:t>
            </a:r>
          </a:p>
          <a:p>
            <a:r>
              <a:rPr lang="es-ES" altLang="es-CR" sz="1600" b="1" smtClean="0"/>
              <a:t>g. Convocar al municipio a consultas populares, para los fines establecidos en esta Ley y su Reglamento.</a:t>
            </a:r>
          </a:p>
          <a:p>
            <a:r>
              <a:rPr lang="es-ES" altLang="es-CR" sz="1600" b="1" smtClean="0"/>
              <a:t>h. Promover un desarrollo local participativo e inclusivo, que contemple la diversidad de las necesidades y los intereses de la población.</a:t>
            </a:r>
          </a:p>
          <a:p>
            <a:r>
              <a:rPr lang="es-ES" altLang="es-CR" sz="1600" b="1" smtClean="0"/>
              <a:t>i. Impulsar políticas públicas locales para la promoción de los derechos y la ciudadanía de las mujeres, en favor de la igualdad y la equidad de género.</a:t>
            </a:r>
          </a:p>
          <a:p>
            <a:pPr>
              <a:buFontTx/>
              <a:buNone/>
            </a:pPr>
            <a:r>
              <a:rPr lang="es-ES" altLang="es-CR" sz="2800" b="1" i="1" smtClean="0"/>
              <a:t> </a:t>
            </a:r>
            <a:endParaRPr lang="es-ES" altLang="es-CR" sz="2800" b="1" smtClean="0"/>
          </a:p>
          <a:p>
            <a:pPr algn="just" eaLnBrk="1" hangingPunct="1"/>
            <a:endParaRPr lang="es-CR" altLang="es-CR" sz="2800" i="1" smtClean="0"/>
          </a:p>
          <a:p>
            <a:pPr algn="just" eaLnBrk="1" hangingPunct="1"/>
            <a:endParaRPr lang="es-ES" altLang="es-CR" sz="2800" i="1" smtClean="0"/>
          </a:p>
        </p:txBody>
      </p:sp>
    </p:spTree>
    <p:extLst>
      <p:ext uri="{BB962C8B-B14F-4D97-AF65-F5344CB8AC3E}">
        <p14:creationId xmlns:p14="http://schemas.microsoft.com/office/powerpoint/2010/main" val="2068411283"/>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51520" y="260648"/>
            <a:ext cx="8712968" cy="6264696"/>
          </a:xfrm>
        </p:spPr>
        <p:txBody>
          <a:bodyPr/>
          <a:lstStyle/>
          <a:p>
            <a:r>
              <a:rPr lang="es-CR" sz="4000" b="1" dirty="0" smtClean="0"/>
              <a:t>JUSTIFICACION DE LAS PLANTILLAS. </a:t>
            </a:r>
            <a:br>
              <a:rPr lang="es-CR" sz="4000" b="1" dirty="0" smtClean="0"/>
            </a:br>
            <a:r>
              <a:rPr lang="es-CR" sz="4000" b="1" dirty="0"/>
              <a:t/>
            </a:r>
            <a:br>
              <a:rPr lang="es-CR" sz="4000" b="1" dirty="0"/>
            </a:br>
            <a:r>
              <a:rPr lang="es-CR" sz="4000" b="1" dirty="0" smtClean="0"/>
              <a:t>RUTA DEL PROCESO.</a:t>
            </a:r>
            <a:br>
              <a:rPr lang="es-CR" sz="4000" b="1" dirty="0" smtClean="0"/>
            </a:br>
            <a:r>
              <a:rPr lang="es-CR" sz="4000" b="1" dirty="0" smtClean="0"/>
              <a:t/>
            </a:r>
            <a:br>
              <a:rPr lang="es-CR" sz="4000" b="1" dirty="0" smtClean="0"/>
            </a:br>
            <a:r>
              <a:rPr lang="es-CR" sz="4000" b="1" dirty="0" smtClean="0"/>
              <a:t>ESQUEMA (Formulación, ejecución y evaluación presupuestaria.</a:t>
            </a:r>
            <a:br>
              <a:rPr lang="es-CR" sz="4000" b="1" dirty="0" smtClean="0"/>
            </a:br>
            <a:r>
              <a:rPr lang="es-CR" sz="4000" b="1" dirty="0" smtClean="0"/>
              <a:t/>
            </a:r>
            <a:br>
              <a:rPr lang="es-CR" sz="4000" b="1" dirty="0" smtClean="0"/>
            </a:br>
            <a:r>
              <a:rPr lang="es-CR" sz="4000" b="1" dirty="0" smtClean="0"/>
              <a:t>FORMATOS DE LAS PLANTILLAS</a:t>
            </a:r>
            <a:br>
              <a:rPr lang="es-CR" sz="4000" b="1" dirty="0" smtClean="0"/>
            </a:br>
            <a:endParaRPr lang="es-CR" sz="4000" b="1" dirty="0"/>
          </a:p>
        </p:txBody>
      </p:sp>
    </p:spTree>
    <p:extLst>
      <p:ext uri="{BB962C8B-B14F-4D97-AF65-F5344CB8AC3E}">
        <p14:creationId xmlns:p14="http://schemas.microsoft.com/office/powerpoint/2010/main" val="1005757669"/>
      </p:ext>
    </p:extLst>
  </p:cSld>
  <p:clrMapOvr>
    <a:overrideClrMapping bg1="lt1" tx1="dk1" bg2="lt2" tx2="dk2" accent1="accent1" accent2="accent2" accent3="accent3" accent4="accent4" accent5="accent5" accent6="accent6" hlink="hlink" folHlink="folHlink"/>
  </p:clrMapOvr>
  <p:transition spd="slow" advClick="0" advTm="25000">
    <p:sndAc>
      <p:stSnd>
        <p:snd r:embed="rId3" name="chimes.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576063"/>
          </a:xfrm>
          <a:solidFill>
            <a:srgbClr val="FF6600"/>
          </a:solidFill>
        </p:spPr>
        <p:txBody>
          <a:bodyPr/>
          <a:lstStyle/>
          <a:p>
            <a:pPr eaLnBrk="1" hangingPunct="1"/>
            <a:r>
              <a:rPr lang="es-MX" altLang="es-CR" sz="3200" b="1" dirty="0" smtClean="0"/>
              <a:t>JUSTIFICACION DE LAS PLANTILLAS</a:t>
            </a:r>
            <a:endParaRPr lang="es-ES" altLang="es-CR" sz="3200" b="1" dirty="0" smtClean="0"/>
          </a:p>
        </p:txBody>
      </p:sp>
      <p:sp>
        <p:nvSpPr>
          <p:cNvPr id="9219" name="Rectangle 5"/>
          <p:cNvSpPr>
            <a:spLocks noGrp="1" noChangeArrowheads="1"/>
          </p:cNvSpPr>
          <p:nvPr>
            <p:ph type="body" idx="1"/>
          </p:nvPr>
        </p:nvSpPr>
        <p:spPr>
          <a:xfrm>
            <a:off x="179512" y="908720"/>
            <a:ext cx="8712968" cy="5731793"/>
          </a:xfrm>
          <a:solidFill>
            <a:srgbClr val="00FF00"/>
          </a:solidFill>
        </p:spPr>
        <p:txBody>
          <a:bodyPr/>
          <a:lstStyle/>
          <a:p>
            <a:pPr algn="just" eaLnBrk="1" hangingPunct="1"/>
            <a:r>
              <a:rPr lang="es-MX" altLang="es-CR" sz="2400" dirty="0" smtClean="0"/>
              <a:t>Es una herramienta que tiene como fin la documentación de una información básica</a:t>
            </a:r>
            <a:r>
              <a:rPr lang="es-MX" altLang="es-CR" sz="2400" dirty="0"/>
              <a:t> </a:t>
            </a:r>
            <a:r>
              <a:rPr lang="es-MX" altLang="es-CR" sz="2400" dirty="0" smtClean="0"/>
              <a:t>elemental que argumente o justifique, llevar a cabo una meta o proyecto.</a:t>
            </a:r>
          </a:p>
          <a:p>
            <a:pPr algn="just" eaLnBrk="1" hangingPunct="1"/>
            <a:r>
              <a:rPr lang="es-MX" altLang="es-CR" sz="2400" dirty="0" smtClean="0"/>
              <a:t>Estas plantillas se utilizaran mas frecuentemente para las metas o proyectos en los programas I y II, como para plantear disminuciones o aumentos en esas metas durante el periodo de ejecución del plan operativo anual.</a:t>
            </a:r>
          </a:p>
          <a:p>
            <a:pPr algn="just" eaLnBrk="1" hangingPunct="1"/>
            <a:r>
              <a:rPr lang="es-MX" altLang="es-CR" sz="2400" dirty="0" smtClean="0"/>
              <a:t>Estas serán fundamentadas cumpliendo con cuatro condiciones, establecidas en el Reglamento de Planificación y Presupuesto, en su articulo 15: Naturaleza Técnica, </a:t>
            </a:r>
          </a:p>
          <a:p>
            <a:pPr algn="just" eaLnBrk="1" hangingPunct="1"/>
            <a:r>
              <a:rPr lang="es-MX" altLang="es-CR" sz="2400" dirty="0" smtClean="0"/>
              <a:t>Principios Presupuestarios, Financiamiento y vinculación con los planes de mediano y largo plazo.</a:t>
            </a:r>
          </a:p>
        </p:txBody>
      </p:sp>
    </p:spTree>
    <p:extLst>
      <p:ext uri="{BB962C8B-B14F-4D97-AF65-F5344CB8AC3E}">
        <p14:creationId xmlns:p14="http://schemas.microsoft.com/office/powerpoint/2010/main" val="264736713"/>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576063"/>
          </a:xfrm>
          <a:solidFill>
            <a:srgbClr val="FF6600"/>
          </a:solidFill>
        </p:spPr>
        <p:txBody>
          <a:bodyPr/>
          <a:lstStyle/>
          <a:p>
            <a:pPr eaLnBrk="1" hangingPunct="1"/>
            <a:r>
              <a:rPr lang="es-MX" altLang="es-CR" sz="3200" b="1" dirty="0" smtClean="0"/>
              <a:t>DESCRIPCION </a:t>
            </a:r>
            <a:r>
              <a:rPr lang="es-MX" altLang="es-CR" sz="3200" b="1" dirty="0" smtClean="0"/>
              <a:t>PRIMERA CONDICION</a:t>
            </a:r>
            <a:endParaRPr lang="es-ES" altLang="es-CR" sz="3200" b="1" dirty="0" smtClean="0"/>
          </a:p>
        </p:txBody>
      </p:sp>
      <p:sp>
        <p:nvSpPr>
          <p:cNvPr id="9219" name="Rectangle 5"/>
          <p:cNvSpPr>
            <a:spLocks noGrp="1" noChangeArrowheads="1"/>
          </p:cNvSpPr>
          <p:nvPr>
            <p:ph type="body" idx="1"/>
          </p:nvPr>
        </p:nvSpPr>
        <p:spPr>
          <a:xfrm>
            <a:off x="179512" y="908720"/>
            <a:ext cx="8712968" cy="5731793"/>
          </a:xfrm>
          <a:solidFill>
            <a:srgbClr val="00FF00"/>
          </a:solidFill>
        </p:spPr>
        <p:txBody>
          <a:bodyPr/>
          <a:lstStyle/>
          <a:p>
            <a:pPr algn="just" eaLnBrk="1" hangingPunct="1"/>
            <a:r>
              <a:rPr lang="es-MX" altLang="es-CR" sz="2400" b="1" u="sng" dirty="0" smtClean="0"/>
              <a:t>Naturaleza Técnica</a:t>
            </a:r>
            <a:r>
              <a:rPr lang="es-MX" altLang="es-CR" sz="2400" dirty="0" smtClean="0"/>
              <a:t>: A pesar de que la necesidad llegue </a:t>
            </a:r>
            <a:r>
              <a:rPr lang="es-MX" altLang="es-CR" sz="2400" dirty="0" smtClean="0"/>
              <a:t>de</a:t>
            </a:r>
            <a:r>
              <a:rPr lang="es-MX" altLang="es-CR" sz="2400" dirty="0" smtClean="0"/>
              <a:t> </a:t>
            </a:r>
            <a:r>
              <a:rPr lang="es-MX" altLang="es-CR" sz="2400" dirty="0" smtClean="0"/>
              <a:t>diferentes instancias (Alcaldía, Concejo u Organizaciones), la interpretación del nombre de la meta, proyecto debe ser analizada y discutida con el encargado de cada proceso a quien le corresponderá determinar el nombre técnico adecuado del objetivo a lograr. Inmediatamente, el coordinador o técnico, hará un esquema básico en donde se desglose: Nombre del proyecto, breve descripción cuantificable de la meta o proyecto, analizar el lugar de ejecución, los posibles tramites preliminares administrativos y técnicos de la propuesta, los requerimientos del objeto entre ellos: Humanos, materiales, suministros, servicios, </a:t>
            </a:r>
            <a:r>
              <a:rPr lang="es-MX" altLang="es-CR" sz="2400" dirty="0" smtClean="0"/>
              <a:t>bienes y hacer el calculo adjunto a la plantilla, </a:t>
            </a:r>
            <a:r>
              <a:rPr lang="es-MX" altLang="es-CR" sz="2400" dirty="0" smtClean="0"/>
              <a:t>el impacto sociocultural, económico, ambiental de la iniciativa, la población meta base para la justificación del mismo.</a:t>
            </a:r>
          </a:p>
          <a:p>
            <a:pPr algn="just" eaLnBrk="1" hangingPunct="1"/>
            <a:endParaRPr lang="es-MX" altLang="es-CR" sz="2400" dirty="0" smtClean="0"/>
          </a:p>
        </p:txBody>
      </p:sp>
    </p:spTree>
    <p:extLst>
      <p:ext uri="{BB962C8B-B14F-4D97-AF65-F5344CB8AC3E}">
        <p14:creationId xmlns:p14="http://schemas.microsoft.com/office/powerpoint/2010/main" val="2382542793"/>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576063"/>
          </a:xfrm>
          <a:solidFill>
            <a:srgbClr val="FF6600"/>
          </a:solidFill>
        </p:spPr>
        <p:txBody>
          <a:bodyPr/>
          <a:lstStyle/>
          <a:p>
            <a:pPr eaLnBrk="1" hangingPunct="1"/>
            <a:r>
              <a:rPr lang="es-MX" altLang="es-CR" sz="3200" b="1" dirty="0" smtClean="0"/>
              <a:t>DESCRIPCION </a:t>
            </a:r>
            <a:r>
              <a:rPr lang="es-MX" altLang="es-CR" sz="3200" b="1" dirty="0" smtClean="0"/>
              <a:t>SEGUNDA CONDICION</a:t>
            </a:r>
            <a:endParaRPr lang="es-ES" altLang="es-CR" sz="3200" b="1" dirty="0" smtClean="0"/>
          </a:p>
        </p:txBody>
      </p:sp>
      <p:sp>
        <p:nvSpPr>
          <p:cNvPr id="9219" name="Rectangle 5"/>
          <p:cNvSpPr>
            <a:spLocks noGrp="1" noChangeArrowheads="1"/>
          </p:cNvSpPr>
          <p:nvPr>
            <p:ph type="body" idx="1"/>
          </p:nvPr>
        </p:nvSpPr>
        <p:spPr>
          <a:xfrm>
            <a:off x="179512" y="908720"/>
            <a:ext cx="8712968" cy="5731793"/>
          </a:xfrm>
          <a:solidFill>
            <a:srgbClr val="00FF00"/>
          </a:solidFill>
        </p:spPr>
        <p:txBody>
          <a:bodyPr/>
          <a:lstStyle/>
          <a:p>
            <a:pPr algn="just" eaLnBrk="1" hangingPunct="1"/>
            <a:r>
              <a:rPr lang="es-MX" altLang="es-CR" sz="2400" b="1" u="sng" dirty="0" smtClean="0"/>
              <a:t>Principios Presupuestarios</a:t>
            </a:r>
            <a:r>
              <a:rPr lang="es-MX" altLang="es-CR" sz="2400" dirty="0" smtClean="0"/>
              <a:t>: El técnico, encargado del proceso analizara y establecerá que cumpla con normativa relacionada a la programación anualizada de la meta o proyecto.</a:t>
            </a:r>
          </a:p>
          <a:p>
            <a:pPr algn="just" eaLnBrk="1" hangingPunct="1"/>
            <a:endParaRPr lang="es-MX" altLang="es-CR" sz="2400" dirty="0"/>
          </a:p>
          <a:p>
            <a:pPr algn="just" eaLnBrk="1" hangingPunct="1"/>
            <a:r>
              <a:rPr lang="es-MX" altLang="es-CR" sz="2400" dirty="0" smtClean="0"/>
              <a:t>Podrá con los anteriores datos definir el costo estimado de la iniciativa (meta o proyecto) y que lo estimado hace que se ajuste lo financiero para llevarlo a cabo.</a:t>
            </a:r>
          </a:p>
          <a:p>
            <a:pPr algn="just" eaLnBrk="1" hangingPunct="1"/>
            <a:endParaRPr lang="es-MX" altLang="es-CR" sz="2400" dirty="0" smtClean="0"/>
          </a:p>
        </p:txBody>
      </p:sp>
    </p:spTree>
    <p:extLst>
      <p:ext uri="{BB962C8B-B14F-4D97-AF65-F5344CB8AC3E}">
        <p14:creationId xmlns:p14="http://schemas.microsoft.com/office/powerpoint/2010/main" val="2242013988"/>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576063"/>
          </a:xfrm>
          <a:solidFill>
            <a:srgbClr val="FF6600"/>
          </a:solidFill>
        </p:spPr>
        <p:txBody>
          <a:bodyPr/>
          <a:lstStyle/>
          <a:p>
            <a:pPr eaLnBrk="1" hangingPunct="1"/>
            <a:r>
              <a:rPr lang="es-MX" altLang="es-CR" sz="3200" b="1" dirty="0" smtClean="0"/>
              <a:t>DESCRIPCION </a:t>
            </a:r>
            <a:r>
              <a:rPr lang="es-MX" altLang="es-CR" sz="3200" b="1" dirty="0" smtClean="0"/>
              <a:t>TERCERA CONDICION</a:t>
            </a:r>
            <a:endParaRPr lang="es-ES" altLang="es-CR" sz="3200" b="1" dirty="0" smtClean="0"/>
          </a:p>
        </p:txBody>
      </p:sp>
      <p:sp>
        <p:nvSpPr>
          <p:cNvPr id="9219" name="Rectangle 5"/>
          <p:cNvSpPr>
            <a:spLocks noGrp="1" noChangeArrowheads="1"/>
          </p:cNvSpPr>
          <p:nvPr>
            <p:ph type="body" idx="1"/>
          </p:nvPr>
        </p:nvSpPr>
        <p:spPr>
          <a:xfrm>
            <a:off x="179512" y="908720"/>
            <a:ext cx="8712968" cy="5731793"/>
          </a:xfrm>
          <a:solidFill>
            <a:srgbClr val="00FF00"/>
          </a:solidFill>
        </p:spPr>
        <p:txBody>
          <a:bodyPr/>
          <a:lstStyle/>
          <a:p>
            <a:pPr algn="just" eaLnBrk="1" hangingPunct="1"/>
            <a:r>
              <a:rPr lang="es-MX" altLang="es-CR" sz="2400" b="1" u="sng" dirty="0" smtClean="0"/>
              <a:t>Financiamiento</a:t>
            </a:r>
            <a:r>
              <a:rPr lang="es-MX" altLang="es-CR" sz="2400" dirty="0" smtClean="0"/>
              <a:t>: El técnico, encargado del proceso con los elementos científicos, matemáticos, estadísticas, comportamientos de los requerimientos estableció la estimación y por consiguiente logro discriminar entre varias opciones, alternativas o escenarios la viabilidad prioritaria de la iniciativa y en coordinación con el técnico de hacienda logran establecer la fuente como el monto exacto que financiaría la iniciativa.</a:t>
            </a:r>
          </a:p>
        </p:txBody>
      </p:sp>
    </p:spTree>
    <p:extLst>
      <p:ext uri="{BB962C8B-B14F-4D97-AF65-F5344CB8AC3E}">
        <p14:creationId xmlns:p14="http://schemas.microsoft.com/office/powerpoint/2010/main" val="3972634350"/>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576063"/>
          </a:xfrm>
          <a:solidFill>
            <a:srgbClr val="FF6600"/>
          </a:solidFill>
        </p:spPr>
        <p:txBody>
          <a:bodyPr/>
          <a:lstStyle/>
          <a:p>
            <a:pPr eaLnBrk="1" hangingPunct="1"/>
            <a:r>
              <a:rPr lang="es-MX" altLang="es-CR" sz="3200" b="1" dirty="0" smtClean="0"/>
              <a:t>DESCRIPCION </a:t>
            </a:r>
            <a:r>
              <a:rPr lang="es-MX" altLang="es-CR" sz="3200" b="1" dirty="0" smtClean="0"/>
              <a:t>CUARTA CONDICION</a:t>
            </a:r>
            <a:endParaRPr lang="es-ES" altLang="es-CR" sz="3200" b="1" dirty="0" smtClean="0"/>
          </a:p>
        </p:txBody>
      </p:sp>
      <p:sp>
        <p:nvSpPr>
          <p:cNvPr id="9219" name="Rectangle 5"/>
          <p:cNvSpPr>
            <a:spLocks noGrp="1" noChangeArrowheads="1"/>
          </p:cNvSpPr>
          <p:nvPr>
            <p:ph type="body" idx="1"/>
          </p:nvPr>
        </p:nvSpPr>
        <p:spPr>
          <a:xfrm>
            <a:off x="179512" y="908720"/>
            <a:ext cx="8712968" cy="5731793"/>
          </a:xfrm>
          <a:solidFill>
            <a:srgbClr val="00FF00"/>
          </a:solidFill>
        </p:spPr>
        <p:txBody>
          <a:bodyPr/>
          <a:lstStyle/>
          <a:p>
            <a:pPr algn="just" eaLnBrk="1" hangingPunct="1"/>
            <a:r>
              <a:rPr lang="es-MX" altLang="es-CR" sz="2400" b="1" u="sng" dirty="0" err="1" smtClean="0"/>
              <a:t>Vinculacion</a:t>
            </a:r>
            <a:r>
              <a:rPr lang="es-MX" altLang="es-CR" sz="2400" b="1" u="sng" dirty="0" smtClean="0"/>
              <a:t> con Instrumentos de </a:t>
            </a:r>
            <a:r>
              <a:rPr lang="es-MX" altLang="es-CR" sz="2400" b="1" u="sng" dirty="0" err="1" smtClean="0"/>
              <a:t>Planificacion</a:t>
            </a:r>
            <a:r>
              <a:rPr lang="es-MX" altLang="es-CR" sz="2400" dirty="0" smtClean="0"/>
              <a:t>: </a:t>
            </a:r>
            <a:endParaRPr lang="es-MX" altLang="es-CR" sz="2400" dirty="0" smtClean="0"/>
          </a:p>
          <a:p>
            <a:pPr algn="just" eaLnBrk="1" hangingPunct="1"/>
            <a:endParaRPr lang="es-MX" altLang="es-CR" sz="2400" dirty="0" smtClean="0"/>
          </a:p>
          <a:p>
            <a:pPr algn="just" eaLnBrk="1" hangingPunct="1"/>
            <a:r>
              <a:rPr lang="es-MX" altLang="es-CR" sz="2400" dirty="0" smtClean="0"/>
              <a:t>Uno de los ejercicios que </a:t>
            </a:r>
            <a:r>
              <a:rPr lang="es-MX" altLang="es-CR" sz="2400" dirty="0" smtClean="0"/>
              <a:t>debe </a:t>
            </a:r>
            <a:r>
              <a:rPr lang="es-MX" altLang="es-CR" sz="2400" dirty="0" smtClean="0"/>
              <a:t>realizar el técnico o encargado del proceso, es que la iniciativa, meta o proyecto encuentre puntos de coincidencia de las necesidades planteadas en los planes de mediano y largo plazo, cumpliría con la solución </a:t>
            </a:r>
            <a:r>
              <a:rPr lang="es-MX" altLang="es-CR" sz="2400" dirty="0" smtClean="0"/>
              <a:t>de algún </a:t>
            </a:r>
            <a:r>
              <a:rPr lang="es-MX" altLang="es-CR" sz="2400" dirty="0" smtClean="0"/>
              <a:t>problema detectado y planteado en las respectivas agendas de implementación a nivel interno como de la comunidad.</a:t>
            </a:r>
            <a:endParaRPr lang="es-MX" altLang="es-CR" sz="2400" dirty="0"/>
          </a:p>
        </p:txBody>
      </p:sp>
    </p:spTree>
    <p:extLst>
      <p:ext uri="{BB962C8B-B14F-4D97-AF65-F5344CB8AC3E}">
        <p14:creationId xmlns:p14="http://schemas.microsoft.com/office/powerpoint/2010/main" val="1095544182"/>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12968" cy="720079"/>
          </a:xfrm>
          <a:solidFill>
            <a:srgbClr val="FF6600"/>
          </a:solidFill>
        </p:spPr>
        <p:txBody>
          <a:bodyPr/>
          <a:lstStyle/>
          <a:p>
            <a:pPr eaLnBrk="1" hangingPunct="1"/>
            <a:r>
              <a:rPr lang="es-MX" altLang="es-CR" sz="3200" b="1" dirty="0" smtClean="0"/>
              <a:t>PLANTILLAS (</a:t>
            </a:r>
            <a:r>
              <a:rPr lang="es-MX" altLang="es-CR" sz="3200" b="1" dirty="0" smtClean="0"/>
              <a:t>Insumos)</a:t>
            </a:r>
            <a:endParaRPr lang="es-ES" altLang="es-CR" sz="3200" b="1" dirty="0" smtClean="0"/>
          </a:p>
        </p:txBody>
      </p:sp>
      <p:sp>
        <p:nvSpPr>
          <p:cNvPr id="9219" name="Rectangle 5"/>
          <p:cNvSpPr>
            <a:spLocks noGrp="1" noChangeArrowheads="1"/>
          </p:cNvSpPr>
          <p:nvPr>
            <p:ph type="body" idx="1"/>
          </p:nvPr>
        </p:nvSpPr>
        <p:spPr>
          <a:xfrm>
            <a:off x="179512" y="1124744"/>
            <a:ext cx="8712968" cy="5400600"/>
          </a:xfrm>
          <a:solidFill>
            <a:srgbClr val="00FF00"/>
          </a:solidFill>
        </p:spPr>
        <p:txBody>
          <a:bodyPr/>
          <a:lstStyle/>
          <a:p>
            <a:pPr algn="just" eaLnBrk="1" hangingPunct="1"/>
            <a:r>
              <a:rPr lang="es-MX" altLang="es-CR" sz="2400" dirty="0" smtClean="0"/>
              <a:t>Fue establecida </a:t>
            </a:r>
            <a:r>
              <a:rPr lang="es-MX" altLang="es-CR" sz="2400" dirty="0" smtClean="0"/>
              <a:t>para </a:t>
            </a:r>
            <a:r>
              <a:rPr lang="es-MX" altLang="es-CR" sz="2400" dirty="0" smtClean="0"/>
              <a:t>las diferentes necesidades </a:t>
            </a:r>
            <a:r>
              <a:rPr lang="es-MX" altLang="es-CR" sz="2400" dirty="0" smtClean="0"/>
              <a:t>y con el fin de que las áreas respectivas las conocieran no como un tramite inmediato sino para que valorarán estos aportes para sus estrategias de trabajo.</a:t>
            </a:r>
          </a:p>
          <a:p>
            <a:pPr algn="just" eaLnBrk="1" hangingPunct="1"/>
            <a:r>
              <a:rPr lang="es-MX" altLang="es-CR" sz="2400" dirty="0" smtClean="0"/>
              <a:t>Ella será utilizada </a:t>
            </a:r>
            <a:r>
              <a:rPr lang="es-MX" altLang="es-CR" sz="2400" dirty="0" smtClean="0"/>
              <a:t>en gran medida para el planteamiento de Ordinarios, Extraordinarios y Modificaciones. En los programas de mayor uso: Programa I y </a:t>
            </a:r>
            <a:r>
              <a:rPr lang="es-MX" altLang="es-CR" sz="2400" dirty="0" smtClean="0"/>
              <a:t>II. Aunque </a:t>
            </a:r>
            <a:r>
              <a:rPr lang="es-MX" altLang="es-CR" sz="2400" dirty="0" smtClean="0"/>
              <a:t>no se descarta el uso en el programa III o IV. </a:t>
            </a:r>
            <a:endParaRPr lang="es-MX" altLang="es-CR" sz="2400" dirty="0" smtClean="0"/>
          </a:p>
          <a:p>
            <a:pPr algn="just" eaLnBrk="1" hangingPunct="1"/>
            <a:r>
              <a:rPr lang="es-MX" altLang="es-CR" sz="2400" dirty="0" smtClean="0"/>
              <a:t>Esta herramienta </a:t>
            </a:r>
            <a:r>
              <a:rPr lang="es-MX" altLang="es-CR" sz="2400" dirty="0" smtClean="0"/>
              <a:t>al pie </a:t>
            </a:r>
            <a:r>
              <a:rPr lang="es-MX" altLang="es-CR" sz="2400" dirty="0" smtClean="0"/>
              <a:t>contiene </a:t>
            </a:r>
            <a:r>
              <a:rPr lang="es-MX" altLang="es-CR" sz="2400" dirty="0" smtClean="0"/>
              <a:t>todos los pasos para su comprensión y llenado. </a:t>
            </a:r>
            <a:r>
              <a:rPr lang="es-MX" altLang="es-CR" sz="2400" dirty="0" smtClean="0"/>
              <a:t>En la hoja adjunta en donde se indica </a:t>
            </a:r>
            <a:r>
              <a:rPr lang="es-MX" altLang="es-CR" sz="2400" dirty="0" smtClean="0"/>
              <a:t>“formula”, podrá accesar a la base de datos, imputaciones y calcular los requerimientos. </a:t>
            </a:r>
            <a:r>
              <a:rPr lang="es-MX" altLang="es-CR" sz="2400" dirty="0" smtClean="0"/>
              <a:t>Con </a:t>
            </a:r>
            <a:r>
              <a:rPr lang="es-MX" altLang="es-CR" sz="2400" dirty="0" smtClean="0"/>
              <a:t>ello facilita la agenda a implementar por el Planificador y el de Hacienda para la propuesta final institucional.</a:t>
            </a:r>
          </a:p>
        </p:txBody>
      </p:sp>
    </p:spTree>
    <p:extLst>
      <p:ext uri="{BB962C8B-B14F-4D97-AF65-F5344CB8AC3E}">
        <p14:creationId xmlns:p14="http://schemas.microsoft.com/office/powerpoint/2010/main" val="535747404"/>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79512" y="188641"/>
            <a:ext cx="8784976" cy="720079"/>
          </a:xfrm>
          <a:solidFill>
            <a:srgbClr val="FF6600"/>
          </a:solidFill>
        </p:spPr>
        <p:txBody>
          <a:bodyPr/>
          <a:lstStyle/>
          <a:p>
            <a:pPr eaLnBrk="1" hangingPunct="1"/>
            <a:r>
              <a:rPr lang="es-MX" altLang="es-CR" sz="3200" b="1" dirty="0" smtClean="0"/>
              <a:t>PLANTILLAS </a:t>
            </a:r>
            <a:r>
              <a:rPr lang="es-MX" altLang="es-CR" sz="3200" b="1" dirty="0" smtClean="0"/>
              <a:t>(T.H</a:t>
            </a:r>
            <a:r>
              <a:rPr lang="es-MX" altLang="es-CR" sz="3200" b="1" dirty="0" smtClean="0"/>
              <a:t>, T.I)</a:t>
            </a:r>
            <a:endParaRPr lang="es-ES" altLang="es-CR" sz="3200" b="1" dirty="0" smtClean="0"/>
          </a:p>
        </p:txBody>
      </p:sp>
      <p:sp>
        <p:nvSpPr>
          <p:cNvPr id="9219" name="Rectangle 5"/>
          <p:cNvSpPr>
            <a:spLocks noGrp="1" noChangeArrowheads="1"/>
          </p:cNvSpPr>
          <p:nvPr>
            <p:ph type="body" idx="1"/>
          </p:nvPr>
        </p:nvSpPr>
        <p:spPr>
          <a:xfrm>
            <a:off x="179512" y="1124744"/>
            <a:ext cx="8784976" cy="5544616"/>
          </a:xfrm>
          <a:solidFill>
            <a:srgbClr val="00FF00"/>
          </a:solidFill>
        </p:spPr>
        <p:txBody>
          <a:bodyPr/>
          <a:lstStyle/>
          <a:p>
            <a:pPr algn="just" eaLnBrk="1" hangingPunct="1"/>
            <a:r>
              <a:rPr lang="es-MX" altLang="es-CR" sz="2000" dirty="0" smtClean="0"/>
              <a:t>Estas son </a:t>
            </a:r>
            <a:r>
              <a:rPr lang="es-MX" altLang="es-CR" sz="2000" dirty="0" smtClean="0"/>
              <a:t>establecidas para </a:t>
            </a:r>
            <a:r>
              <a:rPr lang="es-MX" altLang="es-CR" sz="2000" dirty="0" smtClean="0"/>
              <a:t>las necesidades especificas de Recurso humano como de Software y Hardware, </a:t>
            </a:r>
            <a:r>
              <a:rPr lang="es-MX" altLang="es-CR" sz="2000" dirty="0" smtClean="0"/>
              <a:t>con el fin de que las áreas respectivas las </a:t>
            </a:r>
            <a:r>
              <a:rPr lang="es-MX" altLang="es-CR" sz="2000" dirty="0" smtClean="0"/>
              <a:t>conozcan </a:t>
            </a:r>
            <a:r>
              <a:rPr lang="es-MX" altLang="es-CR" sz="2000" dirty="0" smtClean="0"/>
              <a:t>no como un tramite inmediato sino para que valorarán </a:t>
            </a:r>
            <a:r>
              <a:rPr lang="es-MX" altLang="es-CR" sz="2000" dirty="0" smtClean="0"/>
              <a:t>de estos </a:t>
            </a:r>
            <a:r>
              <a:rPr lang="es-MX" altLang="es-CR" sz="2000" dirty="0" smtClean="0"/>
              <a:t>aportes para sus estrategias de trabajo</a:t>
            </a:r>
            <a:r>
              <a:rPr lang="es-MX" altLang="es-CR" sz="2000" dirty="0" smtClean="0"/>
              <a:t>.</a:t>
            </a:r>
          </a:p>
          <a:p>
            <a:pPr algn="just" eaLnBrk="1" hangingPunct="1"/>
            <a:endParaRPr lang="es-MX" altLang="es-CR" sz="2000" dirty="0" smtClean="0"/>
          </a:p>
          <a:p>
            <a:pPr algn="just" eaLnBrk="1" hangingPunct="1"/>
            <a:r>
              <a:rPr lang="es-MX" altLang="es-CR" sz="2000" dirty="0" smtClean="0"/>
              <a:t>Ellas serán utilizadas en gran medida para el planteamiento de Ordinarios, Extraordinarios y Modificaciones. En los programas de mayor uso: Programa I y II</a:t>
            </a:r>
            <a:r>
              <a:rPr lang="es-MX" altLang="es-CR" sz="2000" dirty="0" smtClean="0"/>
              <a:t>.</a:t>
            </a:r>
          </a:p>
          <a:p>
            <a:pPr algn="just" eaLnBrk="1" hangingPunct="1"/>
            <a:endParaRPr lang="es-MX" altLang="es-CR" sz="2000" dirty="0" smtClean="0"/>
          </a:p>
          <a:p>
            <a:pPr algn="just" eaLnBrk="1" hangingPunct="1"/>
            <a:r>
              <a:rPr lang="es-MX" altLang="es-CR" sz="2000" dirty="0" smtClean="0"/>
              <a:t>Aunque no se descarta el uso en el programa III o IV. Estas herramientas al pie contienen todos los pasos para su comprensión y llenado. </a:t>
            </a:r>
            <a:r>
              <a:rPr lang="es-MX" altLang="es-CR" sz="2000" dirty="0" smtClean="0"/>
              <a:t>En la hoja adjunta en donde se indica </a:t>
            </a:r>
            <a:r>
              <a:rPr lang="es-MX" altLang="es-CR" sz="2000" dirty="0" smtClean="0"/>
              <a:t>“formula”, podrá accesar a la base de datos, imputaciones, calcular los requerimientos y realizar la “Evaluación” de cumplimiento de las iniciativas, metas o proyectos. </a:t>
            </a:r>
            <a:r>
              <a:rPr lang="es-MX" altLang="es-CR" sz="2000" dirty="0" smtClean="0"/>
              <a:t>Con </a:t>
            </a:r>
            <a:r>
              <a:rPr lang="es-MX" altLang="es-CR" sz="2000" dirty="0" smtClean="0"/>
              <a:t>ello facilita la agenda a implementar por el Planificador y el de Hacienda para la propuesta final institucional.</a:t>
            </a:r>
          </a:p>
        </p:txBody>
      </p:sp>
    </p:spTree>
    <p:extLst>
      <p:ext uri="{BB962C8B-B14F-4D97-AF65-F5344CB8AC3E}">
        <p14:creationId xmlns:p14="http://schemas.microsoft.com/office/powerpoint/2010/main" val="3425170714"/>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07504" y="116632"/>
            <a:ext cx="8856984" cy="864096"/>
          </a:xfrm>
          <a:solidFill>
            <a:srgbClr val="FF6600"/>
          </a:solidFill>
        </p:spPr>
        <p:txBody>
          <a:bodyPr/>
          <a:lstStyle/>
          <a:p>
            <a:pPr eaLnBrk="1" hangingPunct="1"/>
            <a:r>
              <a:rPr lang="es-MX" altLang="es-CR" sz="2800" b="1" dirty="0" smtClean="0"/>
              <a:t>JUSTIFICACION</a:t>
            </a:r>
            <a:br>
              <a:rPr lang="es-MX" altLang="es-CR" sz="2800" b="1" dirty="0" smtClean="0"/>
            </a:br>
            <a:r>
              <a:rPr lang="es-MX" altLang="es-CR" sz="2800" b="1" dirty="0" smtClean="0"/>
              <a:t>PERFILES DE PROYECTOS.</a:t>
            </a:r>
            <a:endParaRPr lang="es-ES" altLang="es-CR" sz="2800" b="1" dirty="0" smtClean="0"/>
          </a:p>
        </p:txBody>
      </p:sp>
      <p:sp>
        <p:nvSpPr>
          <p:cNvPr id="9219" name="Rectangle 5"/>
          <p:cNvSpPr>
            <a:spLocks noGrp="1" noChangeArrowheads="1"/>
          </p:cNvSpPr>
          <p:nvPr>
            <p:ph type="body" idx="1"/>
          </p:nvPr>
        </p:nvSpPr>
        <p:spPr>
          <a:xfrm>
            <a:off x="179512" y="1196752"/>
            <a:ext cx="8784976" cy="5544616"/>
          </a:xfrm>
          <a:solidFill>
            <a:srgbClr val="00FF00"/>
          </a:solidFill>
        </p:spPr>
        <p:txBody>
          <a:bodyPr/>
          <a:lstStyle/>
          <a:p>
            <a:pPr algn="just" eaLnBrk="1" hangingPunct="1"/>
            <a:r>
              <a:rPr lang="es-MX" altLang="es-CR" sz="2800" dirty="0" smtClean="0"/>
              <a:t>Es una herramienta cuyo fin primordial es la documentación de una iniciativa, proyecto o meta que se proponga realizar la administración, organización comunal o concejo municipal.</a:t>
            </a:r>
          </a:p>
          <a:p>
            <a:pPr algn="just" eaLnBrk="1" hangingPunct="1"/>
            <a:endParaRPr lang="es-MX" altLang="es-CR" sz="2800" dirty="0" smtClean="0"/>
          </a:p>
          <a:p>
            <a:pPr algn="just" eaLnBrk="1" hangingPunct="1"/>
            <a:r>
              <a:rPr lang="es-MX" altLang="es-CR" sz="2800" dirty="0" smtClean="0"/>
              <a:t>El planteamiento debe responder a cuatro condiciones básicas, establecido en el Reglamento de Planificación y </a:t>
            </a:r>
            <a:r>
              <a:rPr lang="es-MX" altLang="es-CR" sz="2800" dirty="0" smtClean="0"/>
              <a:t>Presupuesto, en su articulo 15: </a:t>
            </a:r>
            <a:r>
              <a:rPr lang="es-MX" altLang="es-CR" sz="2800" dirty="0" smtClean="0"/>
              <a:t>Naturaleza Técnica, Principios presupuestarios, Financiamiento y vinculación con los instrumentos de mediano y largo plazo.</a:t>
            </a:r>
            <a:endParaRPr lang="es-MX" altLang="es-CR" sz="2800" dirty="0"/>
          </a:p>
          <a:p>
            <a:pPr algn="just" eaLnBrk="1" hangingPunct="1"/>
            <a:endParaRPr lang="es-MX" altLang="es-CR" sz="2800" dirty="0" smtClean="0"/>
          </a:p>
          <a:p>
            <a:pPr algn="just" eaLnBrk="1" hangingPunct="1"/>
            <a:endParaRPr lang="es-MX" altLang="es-CR" sz="2800" dirty="0"/>
          </a:p>
          <a:p>
            <a:pPr algn="just" eaLnBrk="1" hangingPunct="1"/>
            <a:endParaRPr lang="es-MX" altLang="es-CR" sz="2800" dirty="0" smtClean="0"/>
          </a:p>
          <a:p>
            <a:pPr algn="just" eaLnBrk="1" hangingPunct="1"/>
            <a:endParaRPr lang="es-MX" altLang="es-CR" sz="2800" i="1" dirty="0">
              <a:solidFill>
                <a:srgbClr val="FF9900"/>
              </a:solidFill>
            </a:endParaRPr>
          </a:p>
          <a:p>
            <a:pPr algn="just" eaLnBrk="1" hangingPunct="1"/>
            <a:endParaRPr lang="es-ES" altLang="es-CR" sz="2800" i="1" dirty="0" smtClean="0">
              <a:solidFill>
                <a:srgbClr val="FF9900"/>
              </a:solidFill>
            </a:endParaRPr>
          </a:p>
        </p:txBody>
      </p:sp>
    </p:spTree>
    <p:extLst>
      <p:ext uri="{BB962C8B-B14F-4D97-AF65-F5344CB8AC3E}">
        <p14:creationId xmlns:p14="http://schemas.microsoft.com/office/powerpoint/2010/main" val="2525631847"/>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251520" y="116631"/>
            <a:ext cx="8640960" cy="504057"/>
          </a:xfrm>
          <a:solidFill>
            <a:srgbClr val="FF6600"/>
          </a:solidFill>
        </p:spPr>
        <p:txBody>
          <a:bodyPr/>
          <a:lstStyle/>
          <a:p>
            <a:pPr eaLnBrk="1" hangingPunct="1"/>
            <a:r>
              <a:rPr lang="es-MX" altLang="es-CR" sz="2800" b="1" dirty="0" smtClean="0"/>
              <a:t>PERFIL DE PROYECTOS</a:t>
            </a:r>
            <a:r>
              <a:rPr lang="es-MX" altLang="es-CR" sz="3200" b="1" dirty="0" smtClean="0"/>
              <a:t>.</a:t>
            </a:r>
            <a:endParaRPr lang="es-ES" altLang="es-CR" sz="3200" b="1" dirty="0" smtClean="0"/>
          </a:p>
        </p:txBody>
      </p:sp>
      <p:sp>
        <p:nvSpPr>
          <p:cNvPr id="9219" name="Rectangle 5"/>
          <p:cNvSpPr>
            <a:spLocks noGrp="1" noChangeArrowheads="1"/>
          </p:cNvSpPr>
          <p:nvPr>
            <p:ph type="body" idx="1"/>
          </p:nvPr>
        </p:nvSpPr>
        <p:spPr>
          <a:xfrm>
            <a:off x="251520" y="764704"/>
            <a:ext cx="8640960" cy="5904656"/>
          </a:xfrm>
          <a:solidFill>
            <a:srgbClr val="00FF00"/>
          </a:solidFill>
        </p:spPr>
        <p:txBody>
          <a:bodyPr/>
          <a:lstStyle/>
          <a:p>
            <a:pPr algn="just" eaLnBrk="1" hangingPunct="1"/>
            <a:r>
              <a:rPr lang="es-MX" altLang="es-CR" sz="2400" dirty="0" smtClean="0"/>
              <a:t>Es un formato básico que recoge aspectos fundamentales para documentar una iniciativa, meta o </a:t>
            </a:r>
            <a:r>
              <a:rPr lang="es-MX" altLang="es-CR" sz="2400" dirty="0" smtClean="0"/>
              <a:t>proyecto, su formulación hasta la evaluación. El </a:t>
            </a:r>
            <a:r>
              <a:rPr lang="es-MX" altLang="es-CR" sz="2400" dirty="0" smtClean="0"/>
              <a:t>uso se concreta para plantearse en los programas: III y IV.</a:t>
            </a:r>
          </a:p>
          <a:p>
            <a:pPr algn="just" eaLnBrk="1" hangingPunct="1"/>
            <a:r>
              <a:rPr lang="es-MX" altLang="es-CR" sz="2400" dirty="0" smtClean="0"/>
              <a:t>Al pie del instrumento  se encuentran descritos todos los pasos que facilitan la comprensión y el llenado de la </a:t>
            </a:r>
            <a:r>
              <a:rPr lang="es-MX" altLang="es-CR" sz="2400" dirty="0" smtClean="0"/>
              <a:t>información. </a:t>
            </a:r>
            <a:r>
              <a:rPr lang="es-MX" altLang="es-CR" sz="2400" dirty="0" smtClean="0"/>
              <a:t>Con ello se documenta el nacimiento de una iniciativa, proyecto o meta oficialmente para que la agende tanto Planificador como el coordinador o encargado de Hacienda en el planteamiento institucional. </a:t>
            </a:r>
            <a:endParaRPr lang="es-MX" altLang="es-CR" sz="2400" dirty="0" smtClean="0"/>
          </a:p>
          <a:p>
            <a:pPr algn="just" eaLnBrk="1" hangingPunct="1"/>
            <a:r>
              <a:rPr lang="es-MX" altLang="es-CR" sz="2400" dirty="0" smtClean="0"/>
              <a:t>Sera necesario que origine una hoja adicional dentro del mismo formato para el calculo de las necesidades requeridas para definir el monto o costo de la meta o proyecto</a:t>
            </a:r>
            <a:r>
              <a:rPr lang="es-MX" altLang="es-CR" sz="2800" dirty="0" smtClean="0"/>
              <a:t>.</a:t>
            </a:r>
          </a:p>
          <a:p>
            <a:pPr algn="just" eaLnBrk="1" hangingPunct="1"/>
            <a:endParaRPr lang="es-MX" altLang="es-CR" sz="2800" dirty="0"/>
          </a:p>
          <a:p>
            <a:pPr algn="just" eaLnBrk="1" hangingPunct="1"/>
            <a:endParaRPr lang="es-ES" altLang="es-CR" sz="2800" i="1" dirty="0" smtClean="0">
              <a:solidFill>
                <a:srgbClr val="FF9900"/>
              </a:solidFill>
            </a:endParaRPr>
          </a:p>
        </p:txBody>
      </p:sp>
    </p:spTree>
    <p:extLst>
      <p:ext uri="{BB962C8B-B14F-4D97-AF65-F5344CB8AC3E}">
        <p14:creationId xmlns:p14="http://schemas.microsoft.com/office/powerpoint/2010/main" val="3618750427"/>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5962650"/>
          </a:xfrm>
          <a:solidFill>
            <a:srgbClr val="FFFF00"/>
          </a:solidFill>
        </p:spPr>
        <p:txBody>
          <a:bodyPr/>
          <a:lstStyle/>
          <a:p>
            <a:pPr eaLnBrk="1" hangingPunct="1"/>
            <a:r>
              <a:rPr lang="es-MX" altLang="es-CR" sz="3600" b="1" smtClean="0"/>
              <a:t>CONCEPTOS</a:t>
            </a:r>
            <a:endParaRPr lang="es-ES" altLang="es-CR" sz="3600" b="1"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7C77A-F6CF-474E-988F-A9FFE4A30AAB}"/>
              </a:ext>
            </a:extLst>
          </p:cNvPr>
          <p:cNvSpPr>
            <a:spLocks noGrp="1"/>
          </p:cNvSpPr>
          <p:nvPr>
            <p:ph type="ctrTitle"/>
          </p:nvPr>
        </p:nvSpPr>
        <p:spPr>
          <a:xfrm>
            <a:off x="173865" y="3277602"/>
            <a:ext cx="3868555" cy="1219264"/>
          </a:xfrm>
        </p:spPr>
        <p:txBody>
          <a:bodyPr>
            <a:normAutofit fontScale="90000"/>
          </a:bodyPr>
          <a:lstStyle/>
          <a:p>
            <a:pPr algn="l">
              <a:lnSpc>
                <a:spcPct val="100000"/>
              </a:lnSpc>
            </a:pPr>
            <a:r>
              <a:rPr lang="es-CR" sz="1050" b="1" dirty="0">
                <a:latin typeface="Arial" panose="020B0604020202020204" pitchFamily="34" charset="0"/>
                <a:cs typeface="Arial" panose="020B0604020202020204" pitchFamily="34" charset="0"/>
              </a:rPr>
              <a:t>3-Hacienda y Planificación: </a:t>
            </a:r>
            <a:br>
              <a:rPr lang="es-CR" sz="1050" b="1" dirty="0">
                <a:latin typeface="Arial" panose="020B0604020202020204" pitchFamily="34" charset="0"/>
                <a:cs typeface="Arial" panose="020B0604020202020204" pitchFamily="34" charset="0"/>
              </a:rPr>
            </a:br>
            <a:r>
              <a:rPr lang="es-CR" sz="1050" b="1" dirty="0">
                <a:latin typeface="Arial" panose="020B0604020202020204" pitchFamily="34" charset="0"/>
                <a:cs typeface="Arial" panose="020B0604020202020204" pitchFamily="34" charset="0"/>
              </a:rPr>
              <a:t/>
            </a:r>
            <a:br>
              <a:rPr lang="es-CR" sz="1050" b="1" dirty="0">
                <a:latin typeface="Arial" panose="020B0604020202020204" pitchFamily="34" charset="0"/>
                <a:cs typeface="Arial" panose="020B0604020202020204" pitchFamily="34" charset="0"/>
              </a:rPr>
            </a:br>
            <a:r>
              <a:rPr lang="es-CR" sz="1050" b="1" dirty="0">
                <a:latin typeface="Arial" panose="020B0604020202020204" pitchFamily="34" charset="0"/>
                <a:cs typeface="Arial" panose="020B0604020202020204" pitchFamily="34" charset="0"/>
              </a:rPr>
              <a:t>En cuanto Hacienda, Revisa contenido, asigna financiamiento y códigos. </a:t>
            </a:r>
            <a:br>
              <a:rPr lang="es-CR" sz="1050" b="1" dirty="0">
                <a:latin typeface="Arial" panose="020B0604020202020204" pitchFamily="34" charset="0"/>
                <a:cs typeface="Arial" panose="020B0604020202020204" pitchFamily="34" charset="0"/>
              </a:rPr>
            </a:br>
            <a:r>
              <a:rPr lang="es-CR" sz="1050" b="1" dirty="0">
                <a:latin typeface="Arial" panose="020B0604020202020204" pitchFamily="34" charset="0"/>
                <a:cs typeface="Arial" panose="020B0604020202020204" pitchFamily="34" charset="0"/>
              </a:rPr>
              <a:t/>
            </a:r>
            <a:br>
              <a:rPr lang="es-CR" sz="1050" b="1" dirty="0">
                <a:latin typeface="Arial" panose="020B0604020202020204" pitchFamily="34" charset="0"/>
                <a:cs typeface="Arial" panose="020B0604020202020204" pitchFamily="34" charset="0"/>
              </a:rPr>
            </a:br>
            <a:r>
              <a:rPr lang="es-CR" sz="1050" b="1" dirty="0">
                <a:latin typeface="Arial" panose="020B0604020202020204" pitchFamily="34" charset="0"/>
                <a:cs typeface="Arial" panose="020B0604020202020204" pitchFamily="34" charset="0"/>
              </a:rPr>
              <a:t>Planificación: Revisa que cumpla con lo establecido en el Articulo 15 del Reglamento de Planificación y Presupuesto vigente.</a:t>
            </a:r>
            <a:endParaRPr lang="es-CR" sz="1050" b="1" dirty="0">
              <a:latin typeface="Arial" panose="020B0604020202020204" pitchFamily="34" charset="0"/>
              <a:cs typeface="Arial" panose="020B0604020202020204" pitchFamily="34" charset="0"/>
            </a:endParaRPr>
          </a:p>
        </p:txBody>
      </p:sp>
      <p:pic>
        <p:nvPicPr>
          <p:cNvPr id="5" name="Gráfico 4" descr="Usuario">
            <a:extLst>
              <a:ext uri="{FF2B5EF4-FFF2-40B4-BE49-F238E27FC236}">
                <a16:creationId xmlns:a16="http://schemas.microsoft.com/office/drawing/2014/main" id="{BE087DA0-7C33-4DA7-B8B6-A76FED8BA4D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611185" y="2662934"/>
            <a:ext cx="685800" cy="622994"/>
          </a:xfrm>
          <a:prstGeom prst="rect">
            <a:avLst/>
          </a:prstGeom>
          <a:effectLst>
            <a:outerShdw blurRad="50800" dist="50800" dir="5400000" algn="ctr" rotWithShape="0">
              <a:srgbClr val="00B050"/>
            </a:outerShdw>
          </a:effectLst>
        </p:spPr>
      </p:pic>
      <p:pic>
        <p:nvPicPr>
          <p:cNvPr id="6" name="Gráfico 5" descr="Usuario">
            <a:extLst>
              <a:ext uri="{FF2B5EF4-FFF2-40B4-BE49-F238E27FC236}">
                <a16:creationId xmlns:a16="http://schemas.microsoft.com/office/drawing/2014/main" id="{EA227B51-BFB4-403C-8FDA-46EFEE8D48C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2235527" y="1497795"/>
            <a:ext cx="685800" cy="511568"/>
          </a:xfrm>
          <a:prstGeom prst="rect">
            <a:avLst/>
          </a:prstGeom>
        </p:spPr>
      </p:pic>
      <p:pic>
        <p:nvPicPr>
          <p:cNvPr id="7" name="Gráfico 6" descr="Usuario">
            <a:extLst>
              <a:ext uri="{FF2B5EF4-FFF2-40B4-BE49-F238E27FC236}">
                <a16:creationId xmlns:a16="http://schemas.microsoft.com/office/drawing/2014/main" id="{4528B251-3DEE-403B-8E19-89B0127A26F2}"/>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3237266" y="4280310"/>
            <a:ext cx="685800" cy="685800"/>
          </a:xfrm>
          <a:prstGeom prst="rect">
            <a:avLst/>
          </a:prstGeom>
        </p:spPr>
      </p:pic>
      <p:sp>
        <p:nvSpPr>
          <p:cNvPr id="8" name="Título 1">
            <a:extLst>
              <a:ext uri="{FF2B5EF4-FFF2-40B4-BE49-F238E27FC236}">
                <a16:creationId xmlns:a16="http://schemas.microsoft.com/office/drawing/2014/main" id="{02C00AAC-73B1-40C7-875D-1BF72AB2D706}"/>
              </a:ext>
            </a:extLst>
          </p:cNvPr>
          <p:cNvSpPr txBox="1">
            <a:spLocks/>
          </p:cNvSpPr>
          <p:nvPr/>
        </p:nvSpPr>
        <p:spPr>
          <a:xfrm>
            <a:off x="173865" y="1926825"/>
            <a:ext cx="3811906" cy="770703"/>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CR" sz="1050" b="1" dirty="0">
                <a:latin typeface="Arial" panose="020B0604020202020204" pitchFamily="34" charset="0"/>
                <a:cs typeface="Arial" panose="020B0604020202020204" pitchFamily="34" charset="0"/>
              </a:rPr>
              <a:t>1-Alcalde.</a:t>
            </a:r>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r>
              <a:rPr lang="es-CR" sz="1050" b="1" dirty="0">
                <a:latin typeface="Arial" panose="020B0604020202020204" pitchFamily="34" charset="0"/>
                <a:cs typeface="Arial" panose="020B0604020202020204" pitchFamily="34" charset="0"/>
              </a:rPr>
              <a:t>Recibe </a:t>
            </a:r>
            <a:r>
              <a:rPr lang="es-CR" sz="1050" b="1" dirty="0">
                <a:latin typeface="Arial" panose="020B0604020202020204" pitchFamily="34" charset="0"/>
                <a:cs typeface="Arial" panose="020B0604020202020204" pitchFamily="34" charset="0"/>
              </a:rPr>
              <a:t>necesidades </a:t>
            </a:r>
            <a:r>
              <a:rPr lang="es-CR" sz="1050" b="1" dirty="0">
                <a:latin typeface="Arial" panose="020B0604020202020204" pitchFamily="34" charset="0"/>
                <a:cs typeface="Arial" panose="020B0604020202020204" pitchFamily="34" charset="0"/>
              </a:rPr>
              <a:t>del Concejo y otros, define </a:t>
            </a:r>
            <a:r>
              <a:rPr lang="es-CR" sz="1050" b="1" dirty="0">
                <a:latin typeface="Arial" panose="020B0604020202020204" pitchFamily="34" charset="0"/>
                <a:cs typeface="Arial" panose="020B0604020202020204" pitchFamily="34" charset="0"/>
              </a:rPr>
              <a:t>nombre del </a:t>
            </a:r>
            <a:r>
              <a:rPr lang="es-CR" sz="1050" b="1" dirty="0">
                <a:latin typeface="Arial" panose="020B0604020202020204" pitchFamily="34" charset="0"/>
                <a:cs typeface="Arial" panose="020B0604020202020204" pitchFamily="34" charset="0"/>
              </a:rPr>
              <a:t>proyecto. Recibe propuesta final de Coordinadores de Proceso y entrega propuesta al Concejo.</a:t>
            </a:r>
            <a:endParaRPr lang="es-CR" sz="1050" b="1" dirty="0">
              <a:latin typeface="Arial" panose="020B0604020202020204" pitchFamily="34" charset="0"/>
              <a:cs typeface="Arial" panose="020B0604020202020204" pitchFamily="34" charset="0"/>
            </a:endParaRPr>
          </a:p>
        </p:txBody>
      </p:sp>
      <p:sp>
        <p:nvSpPr>
          <p:cNvPr id="9" name="Título 1">
            <a:extLst>
              <a:ext uri="{FF2B5EF4-FFF2-40B4-BE49-F238E27FC236}">
                <a16:creationId xmlns:a16="http://schemas.microsoft.com/office/drawing/2014/main" id="{0C90DBCD-9428-4FF9-986D-3C02D0A0E202}"/>
              </a:ext>
            </a:extLst>
          </p:cNvPr>
          <p:cNvSpPr txBox="1">
            <a:spLocks/>
          </p:cNvSpPr>
          <p:nvPr/>
        </p:nvSpPr>
        <p:spPr>
          <a:xfrm>
            <a:off x="257175" y="4935404"/>
            <a:ext cx="8753475" cy="862923"/>
          </a:xfrm>
          <a:prstGeom prst="rect">
            <a:avLst/>
          </a:prstGeom>
        </p:spPr>
        <p:txBody>
          <a:bodyPr vert="horz" lIns="68580" tIns="34290" rIns="68580" bIns="3429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s-CR" sz="1050" b="1" dirty="0">
                <a:latin typeface="Arial" panose="020B0604020202020204" pitchFamily="34" charset="0"/>
                <a:cs typeface="Arial" panose="020B0604020202020204" pitchFamily="34" charset="0"/>
              </a:rPr>
              <a:t>5-Comision </a:t>
            </a:r>
            <a:r>
              <a:rPr lang="es-CR" sz="1050" b="1" dirty="0">
                <a:latin typeface="Arial" panose="020B0604020202020204" pitchFamily="34" charset="0"/>
                <a:cs typeface="Arial" panose="020B0604020202020204" pitchFamily="34" charset="0"/>
              </a:rPr>
              <a:t>de </a:t>
            </a:r>
            <a:r>
              <a:rPr lang="es-CR" sz="1050" b="1" dirty="0">
                <a:latin typeface="Arial" panose="020B0604020202020204" pitchFamily="34" charset="0"/>
                <a:cs typeface="Arial" panose="020B0604020202020204" pitchFamily="34" charset="0"/>
              </a:rPr>
              <a:t>Pao. </a:t>
            </a:r>
          </a:p>
          <a:p>
            <a:pPr algn="just"/>
            <a:endParaRPr lang="es-CR" sz="1050" b="1" dirty="0">
              <a:latin typeface="Arial" panose="020B0604020202020204" pitchFamily="34" charset="0"/>
              <a:cs typeface="Arial" panose="020B0604020202020204" pitchFamily="34" charset="0"/>
            </a:endParaRPr>
          </a:p>
          <a:p>
            <a:pPr algn="just"/>
            <a:r>
              <a:rPr lang="es-CR" sz="1050" b="1" dirty="0">
                <a:latin typeface="Arial" panose="020B0604020202020204" pitchFamily="34" charset="0"/>
                <a:cs typeface="Arial" panose="020B0604020202020204" pitchFamily="34" charset="0"/>
              </a:rPr>
              <a:t>Aquí se realiza un análisis, con base a la información aportada en cada plantilla, revisa, propone ajustes de forma; de las metas o proyectos y las que cumplen las traslada como definitivas. Asigna </a:t>
            </a:r>
            <a:r>
              <a:rPr lang="es-CR" sz="1050" b="1" dirty="0">
                <a:latin typeface="Arial" panose="020B0604020202020204" pitchFamily="34" charset="0"/>
                <a:cs typeface="Arial" panose="020B0604020202020204" pitchFamily="34" charset="0"/>
              </a:rPr>
              <a:t>código y monto </a:t>
            </a:r>
            <a:r>
              <a:rPr lang="es-CR" sz="1050" b="1" dirty="0">
                <a:latin typeface="Arial" panose="020B0604020202020204" pitchFamily="34" charset="0"/>
                <a:cs typeface="Arial" panose="020B0604020202020204" pitchFamily="34" charset="0"/>
              </a:rPr>
              <a:t>presupuestario; efectúa una o las minutas necesarias dejando evidencia de lo actuado. Traslada propuesta al señor Alcalde y posteriormente se presentan al Concejo a su defensa.</a:t>
            </a:r>
            <a:endParaRPr lang="es-CR" sz="1050" b="1" dirty="0">
              <a:latin typeface="Arial" panose="020B0604020202020204" pitchFamily="34" charset="0"/>
              <a:cs typeface="Arial" panose="020B0604020202020204" pitchFamily="34" charset="0"/>
            </a:endParaRPr>
          </a:p>
        </p:txBody>
      </p:sp>
      <p:pic>
        <p:nvPicPr>
          <p:cNvPr id="10" name="Gráfico 9" descr="Usuario">
            <a:extLst>
              <a:ext uri="{FF2B5EF4-FFF2-40B4-BE49-F238E27FC236}">
                <a16:creationId xmlns:a16="http://schemas.microsoft.com/office/drawing/2014/main" id="{274CF8D3-0438-4501-A414-D4C8E00C1D2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6011687" y="2600128"/>
            <a:ext cx="685800" cy="685800"/>
          </a:xfrm>
          <a:prstGeom prst="rect">
            <a:avLst/>
          </a:prstGeom>
        </p:spPr>
      </p:pic>
      <p:sp>
        <p:nvSpPr>
          <p:cNvPr id="11" name="Título 1">
            <a:extLst>
              <a:ext uri="{FF2B5EF4-FFF2-40B4-BE49-F238E27FC236}">
                <a16:creationId xmlns:a16="http://schemas.microsoft.com/office/drawing/2014/main" id="{11211890-50DB-46A2-8CF3-1C56FFD529B4}"/>
              </a:ext>
            </a:extLst>
          </p:cNvPr>
          <p:cNvSpPr txBox="1">
            <a:spLocks/>
          </p:cNvSpPr>
          <p:nvPr/>
        </p:nvSpPr>
        <p:spPr>
          <a:xfrm>
            <a:off x="4734225" y="3435128"/>
            <a:ext cx="4276426" cy="846704"/>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r>
              <a:rPr lang="es-CR" sz="1050" b="1" dirty="0" smtClean="0">
                <a:latin typeface="Arial" panose="020B0604020202020204" pitchFamily="34" charset="0"/>
                <a:cs typeface="Arial" panose="020B0604020202020204" pitchFamily="34" charset="0"/>
              </a:rPr>
              <a:t>4-Coordinador </a:t>
            </a:r>
            <a:r>
              <a:rPr lang="es-CR" sz="1050" b="1" dirty="0">
                <a:latin typeface="Arial" panose="020B0604020202020204" pitchFamily="34" charset="0"/>
                <a:cs typeface="Arial" panose="020B0604020202020204" pitchFamily="34" charset="0"/>
              </a:rPr>
              <a:t>de Proceso. </a:t>
            </a:r>
          </a:p>
          <a:p>
            <a:pPr algn="just"/>
            <a:endParaRPr lang="es-CR" sz="1050" b="1" dirty="0">
              <a:latin typeface="Arial" panose="020B0604020202020204" pitchFamily="34" charset="0"/>
              <a:cs typeface="Arial" panose="020B0604020202020204" pitchFamily="34" charset="0"/>
            </a:endParaRPr>
          </a:p>
          <a:p>
            <a:pPr algn="just"/>
            <a:r>
              <a:rPr lang="es-CR" sz="1050" b="1" dirty="0">
                <a:latin typeface="Arial" panose="020B0604020202020204" pitchFamily="34" charset="0"/>
                <a:cs typeface="Arial" panose="020B0604020202020204" pitchFamily="34" charset="0"/>
              </a:rPr>
              <a:t>Formula los perfiles de Proyecto o metas, conforme a las plantillas establecidas para dicho proceso, en cual contempla iniciativas del Alcalde, Concejo y propias. Enviándolas debidamente elaboradas a los procesos que correspondan y al Alcalde para su firma.</a:t>
            </a:r>
            <a:endParaRPr lang="es-CR" sz="1050" b="1" dirty="0">
              <a:latin typeface="Arial" panose="020B0604020202020204" pitchFamily="34" charset="0"/>
              <a:cs typeface="Arial" panose="020B0604020202020204" pitchFamily="34" charset="0"/>
            </a:endParaRPr>
          </a:p>
        </p:txBody>
      </p:sp>
      <p:sp>
        <p:nvSpPr>
          <p:cNvPr id="15" name="Título 1">
            <a:extLst>
              <a:ext uri="{FF2B5EF4-FFF2-40B4-BE49-F238E27FC236}">
                <a16:creationId xmlns:a16="http://schemas.microsoft.com/office/drawing/2014/main" id="{BA150EC4-DEAA-484F-A665-A30586FC27E3}"/>
              </a:ext>
            </a:extLst>
          </p:cNvPr>
          <p:cNvSpPr txBox="1">
            <a:spLocks/>
          </p:cNvSpPr>
          <p:nvPr/>
        </p:nvSpPr>
        <p:spPr>
          <a:xfrm>
            <a:off x="173865" y="438279"/>
            <a:ext cx="8625626" cy="750946"/>
          </a:xfrm>
          <a:prstGeom prst="rect">
            <a:avLst/>
          </a:prstGeom>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R" sz="1800" b="1" dirty="0" smtClean="0">
                <a:latin typeface="Arial" panose="020B0604020202020204" pitchFamily="34" charset="0"/>
                <a:cs typeface="Arial" panose="020B0604020202020204" pitchFamily="34" charset="0"/>
              </a:rPr>
              <a:t>RUTA </a:t>
            </a:r>
            <a:r>
              <a:rPr lang="es-CR" sz="1800" b="1" dirty="0">
                <a:latin typeface="Arial" panose="020B0604020202020204" pitchFamily="34" charset="0"/>
                <a:cs typeface="Arial" panose="020B0604020202020204" pitchFamily="34" charset="0"/>
              </a:rPr>
              <a:t>SENCILLA, AGIL y SEGURO,FORMULACION METAS o </a:t>
            </a:r>
            <a:r>
              <a:rPr lang="es-CR" sz="1800" b="1" dirty="0" smtClean="0">
                <a:latin typeface="Arial" panose="020B0604020202020204" pitchFamily="34" charset="0"/>
                <a:cs typeface="Arial" panose="020B0604020202020204" pitchFamily="34" charset="0"/>
              </a:rPr>
              <a:t>PROYECTOS</a:t>
            </a:r>
          </a:p>
          <a:p>
            <a:endParaRPr lang="es-CR" sz="1800" b="1" dirty="0">
              <a:latin typeface="Arial" panose="020B0604020202020204" pitchFamily="34" charset="0"/>
              <a:cs typeface="Arial" panose="020B0604020202020204" pitchFamily="34" charset="0"/>
            </a:endParaRPr>
          </a:p>
          <a:p>
            <a:r>
              <a:rPr lang="es-CR" sz="1800" b="1" dirty="0">
                <a:latin typeface="Arial" panose="020B0604020202020204" pitchFamily="34" charset="0"/>
                <a:cs typeface="Arial" panose="020B0604020202020204" pitchFamily="34" charset="0"/>
              </a:rPr>
              <a:t>Modificación, Ordinario o Extraordinario.</a:t>
            </a:r>
            <a:endParaRPr lang="es-CR" sz="1800" b="1" dirty="0">
              <a:latin typeface="Arial" panose="020B0604020202020204" pitchFamily="34" charset="0"/>
              <a:cs typeface="Arial" panose="020B0604020202020204" pitchFamily="34" charset="0"/>
            </a:endParaRPr>
          </a:p>
        </p:txBody>
      </p:sp>
      <p:pic>
        <p:nvPicPr>
          <p:cNvPr id="16" name="Gráfico 15" descr="Usuario">
            <a:extLst>
              <a:ext uri="{FF2B5EF4-FFF2-40B4-BE49-F238E27FC236}">
                <a16:creationId xmlns:a16="http://schemas.microsoft.com/office/drawing/2014/main" id="{F8CE3135-45DE-43FB-84C7-CC8A4A1D1F4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3896828" y="4280495"/>
            <a:ext cx="685800" cy="685800"/>
          </a:xfrm>
          <a:prstGeom prst="rect">
            <a:avLst/>
          </a:prstGeom>
        </p:spPr>
      </p:pic>
      <p:pic>
        <p:nvPicPr>
          <p:cNvPr id="17" name="Gráfico 16" descr="Usuario">
            <a:extLst>
              <a:ext uri="{FF2B5EF4-FFF2-40B4-BE49-F238E27FC236}">
                <a16:creationId xmlns:a16="http://schemas.microsoft.com/office/drawing/2014/main" id="{728BAD7F-1E80-47BC-A7D2-292133275BE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4521213" y="4273827"/>
            <a:ext cx="605065" cy="685800"/>
          </a:xfrm>
          <a:prstGeom prst="rect">
            <a:avLst/>
          </a:prstGeom>
        </p:spPr>
      </p:pic>
      <p:pic>
        <p:nvPicPr>
          <p:cNvPr id="13" name="Gráfico 5" descr="Usuario">
            <a:extLst>
              <a:ext uri="{FF2B5EF4-FFF2-40B4-BE49-F238E27FC236}">
                <a16:creationId xmlns:a16="http://schemas.microsoft.com/office/drawing/2014/main" id="{EA227B51-BFB4-403C-8FDA-46EFEE8D48C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115274" y="1497795"/>
            <a:ext cx="685800" cy="511568"/>
          </a:xfrm>
          <a:prstGeom prst="rect">
            <a:avLst/>
          </a:prstGeom>
        </p:spPr>
      </p:pic>
      <p:sp>
        <p:nvSpPr>
          <p:cNvPr id="14" name="Título 1">
            <a:extLst>
              <a:ext uri="{FF2B5EF4-FFF2-40B4-BE49-F238E27FC236}">
                <a16:creationId xmlns:a16="http://schemas.microsoft.com/office/drawing/2014/main" id="{02C00AAC-73B1-40C7-875D-1BF72AB2D706}"/>
              </a:ext>
            </a:extLst>
          </p:cNvPr>
          <p:cNvSpPr txBox="1">
            <a:spLocks/>
          </p:cNvSpPr>
          <p:nvPr/>
        </p:nvSpPr>
        <p:spPr>
          <a:xfrm>
            <a:off x="4778984" y="2053870"/>
            <a:ext cx="4186906" cy="643658"/>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s-CR" sz="1350" b="1" dirty="0">
              <a:latin typeface="Arial" panose="020B0604020202020204" pitchFamily="34" charset="0"/>
              <a:cs typeface="Arial" panose="020B0604020202020204" pitchFamily="34" charset="0"/>
            </a:endParaRPr>
          </a:p>
          <a:p>
            <a:endParaRPr lang="es-CR" sz="1350" b="1" dirty="0">
              <a:latin typeface="Arial" panose="020B0604020202020204" pitchFamily="34" charset="0"/>
              <a:cs typeface="Arial" panose="020B0604020202020204" pitchFamily="34" charset="0"/>
            </a:endParaRPr>
          </a:p>
          <a:p>
            <a:endParaRPr lang="es-CR" sz="1350" b="1" dirty="0">
              <a:latin typeface="Arial" panose="020B0604020202020204" pitchFamily="34" charset="0"/>
              <a:cs typeface="Arial" panose="020B0604020202020204" pitchFamily="34" charset="0"/>
            </a:endParaRPr>
          </a:p>
          <a:p>
            <a:endParaRPr lang="es-CR" sz="1350" b="1" dirty="0">
              <a:latin typeface="Arial" panose="020B0604020202020204" pitchFamily="34" charset="0"/>
              <a:cs typeface="Arial" panose="020B0604020202020204" pitchFamily="34" charset="0"/>
            </a:endParaRPr>
          </a:p>
          <a:p>
            <a:pPr algn="just"/>
            <a:r>
              <a:rPr lang="es-CR" sz="1050" b="1" dirty="0">
                <a:latin typeface="Arial" panose="020B0604020202020204" pitchFamily="34" charset="0"/>
                <a:cs typeface="Arial" panose="020B0604020202020204" pitchFamily="34" charset="0"/>
              </a:rPr>
              <a:t>2-Concejo.</a:t>
            </a:r>
            <a:endParaRPr lang="es-CR" sz="1050" b="1" dirty="0">
              <a:latin typeface="Arial" panose="020B0604020202020204" pitchFamily="34" charset="0"/>
              <a:cs typeface="Arial" panose="020B0604020202020204" pitchFamily="34" charset="0"/>
            </a:endParaRPr>
          </a:p>
          <a:p>
            <a:pPr algn="just"/>
            <a:endParaRPr lang="es-CR" sz="1050" b="1" dirty="0">
              <a:latin typeface="Arial" panose="020B0604020202020204" pitchFamily="34" charset="0"/>
              <a:cs typeface="Arial" panose="020B0604020202020204" pitchFamily="34" charset="0"/>
            </a:endParaRPr>
          </a:p>
          <a:p>
            <a:pPr algn="just"/>
            <a:r>
              <a:rPr lang="es-CR" sz="1050" b="1" dirty="0">
                <a:latin typeface="Arial" panose="020B0604020202020204" pitchFamily="34" charset="0"/>
                <a:cs typeface="Arial" panose="020B0604020202020204" pitchFamily="34" charset="0"/>
              </a:rPr>
              <a:t>Entrega necesidades de las comunidades al Alcalde y </a:t>
            </a:r>
            <a:r>
              <a:rPr lang="es-CR" sz="1050" b="1" dirty="0">
                <a:latin typeface="Arial" panose="020B0604020202020204" pitchFamily="34" charset="0"/>
                <a:cs typeface="Arial" panose="020B0604020202020204" pitchFamily="34" charset="0"/>
              </a:rPr>
              <a:t>define nombre del </a:t>
            </a:r>
            <a:r>
              <a:rPr lang="es-CR" sz="1050" b="1" dirty="0">
                <a:latin typeface="Arial" panose="020B0604020202020204" pitchFamily="34" charset="0"/>
                <a:cs typeface="Arial" panose="020B0604020202020204" pitchFamily="34" charset="0"/>
              </a:rPr>
              <a:t>proyecto. Recibe del Alcalde y los coordinadores la propuesta integral y la exposición individual.</a:t>
            </a:r>
            <a:endParaRPr lang="es-CR" sz="1050" b="1" dirty="0">
              <a:latin typeface="Arial" panose="020B0604020202020204" pitchFamily="34" charset="0"/>
              <a:cs typeface="Arial" panose="020B0604020202020204" pitchFamily="34" charset="0"/>
            </a:endParaRPr>
          </a:p>
        </p:txBody>
      </p:sp>
      <p:sp>
        <p:nvSpPr>
          <p:cNvPr id="4" name="Flecha abajo 3"/>
          <p:cNvSpPr/>
          <p:nvPr/>
        </p:nvSpPr>
        <p:spPr>
          <a:xfrm>
            <a:off x="4122673" y="1969241"/>
            <a:ext cx="310238" cy="11711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2" name="Flecha abajo 11"/>
          <p:cNvSpPr/>
          <p:nvPr/>
        </p:nvSpPr>
        <p:spPr>
          <a:xfrm rot="5400000">
            <a:off x="4337983" y="267037"/>
            <a:ext cx="257048" cy="30903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8" name="Flecha abajo 17"/>
          <p:cNvSpPr/>
          <p:nvPr/>
        </p:nvSpPr>
        <p:spPr>
          <a:xfrm rot="5400000">
            <a:off x="3454987" y="2596303"/>
            <a:ext cx="250359" cy="10147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9" name="Flecha abajo 18"/>
          <p:cNvSpPr/>
          <p:nvPr/>
        </p:nvSpPr>
        <p:spPr>
          <a:xfrm rot="16200000">
            <a:off x="5001098" y="2553527"/>
            <a:ext cx="250360" cy="10872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0" name="Flecha abajo 19"/>
          <p:cNvSpPr/>
          <p:nvPr/>
        </p:nvSpPr>
        <p:spPr>
          <a:xfrm>
            <a:off x="4135797" y="3277602"/>
            <a:ext cx="292039" cy="10027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22" name="Gráfico 4" descr="Usuario">
            <a:extLst>
              <a:ext uri="{FF2B5EF4-FFF2-40B4-BE49-F238E27FC236}">
                <a16:creationId xmlns:a16="http://schemas.microsoft.com/office/drawing/2014/main" id="{BE087DA0-7C33-4DA7-B8B6-A76FED8BA4D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250107" y="2670939"/>
            <a:ext cx="685800" cy="663752"/>
          </a:xfrm>
          <a:prstGeom prst="rect">
            <a:avLst/>
          </a:prstGeom>
        </p:spPr>
      </p:pic>
    </p:spTree>
    <p:extLst>
      <p:ext uri="{BB962C8B-B14F-4D97-AF65-F5344CB8AC3E}">
        <p14:creationId xmlns:p14="http://schemas.microsoft.com/office/powerpoint/2010/main" val="2460174682"/>
      </p:ext>
    </p:extLst>
  </p:cSld>
  <p:clrMapOvr>
    <a:masterClrMapping/>
  </p:clrMapOvr>
  <p:transition spd="slow" advClick="0" advTm="25000">
    <p:sndAc>
      <p:stSnd>
        <p:snd r:embed="rId2" name="chimes.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2172" y="4082071"/>
            <a:ext cx="2523269" cy="773921"/>
          </a:xfrm>
        </p:spPr>
        <p:txBody>
          <a:bodyPr>
            <a:normAutofit fontScale="90000"/>
          </a:bodyPr>
          <a:lstStyle/>
          <a:p>
            <a:pPr algn="ctr"/>
            <a:r>
              <a:rPr lang="es-CR" b="1" dirty="0" smtClean="0">
                <a:latin typeface="Arial" panose="020B0604020202020204" pitchFamily="34" charset="0"/>
                <a:cs typeface="Arial" panose="020B0604020202020204" pitchFamily="34" charset="0"/>
              </a:rPr>
              <a:t>ESQUEMA </a:t>
            </a:r>
            <a:endParaRPr lang="es-CR" b="1" dirty="0">
              <a:latin typeface="Arial" panose="020B0604020202020204" pitchFamily="34" charset="0"/>
              <a:cs typeface="Arial" panose="020B0604020202020204" pitchFamily="34" charset="0"/>
            </a:endParaRPr>
          </a:p>
        </p:txBody>
      </p:sp>
      <p:graphicFrame>
        <p:nvGraphicFramePr>
          <p:cNvPr id="5" name="Marcador de contenido 4"/>
          <p:cNvGraphicFramePr>
            <a:graphicFrameLocks noGrp="1"/>
          </p:cNvGraphicFramePr>
          <p:nvPr>
            <p:ph sz="half" idx="1"/>
            <p:extLst>
              <p:ext uri="{D42A27DB-BD31-4B8C-83A1-F6EECF244321}">
                <p14:modId xmlns:p14="http://schemas.microsoft.com/office/powerpoint/2010/main" val="1310534939"/>
              </p:ext>
            </p:extLst>
          </p:nvPr>
        </p:nvGraphicFramePr>
        <p:xfrm>
          <a:off x="232172" y="188640"/>
          <a:ext cx="8660308"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7985825"/>
      </p:ext>
    </p:extLst>
  </p:cSld>
  <p:clrMapOvr>
    <a:masterClrMapping/>
  </p:clrMapOvr>
  <p:transition spd="slow" advClick="0" advTm="25000">
    <p:sndAc>
      <p:stSnd>
        <p:snd r:embed="rId2" name="chimes.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ChangeArrowheads="1"/>
          </p:cNvSpPr>
          <p:nvPr/>
        </p:nvSpPr>
        <p:spPr bwMode="auto">
          <a:xfrm>
            <a:off x="179388" y="115889"/>
            <a:ext cx="8856662" cy="720824"/>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2800" b="1" dirty="0">
                <a:solidFill>
                  <a:schemeClr val="tx2"/>
                </a:solidFill>
              </a:rPr>
              <a:t>	</a:t>
            </a:r>
            <a:endParaRPr lang="es-MX" altLang="es-CR" sz="2800" b="1" dirty="0" smtClean="0">
              <a:solidFill>
                <a:schemeClr val="tx2"/>
              </a:solidFill>
            </a:endParaRPr>
          </a:p>
          <a:p>
            <a:pPr algn="ctr" eaLnBrk="1" hangingPunct="1"/>
            <a:r>
              <a:rPr lang="es-MX" altLang="es-CR" b="1" dirty="0" smtClean="0">
                <a:solidFill>
                  <a:schemeClr val="tx2"/>
                </a:solidFill>
              </a:rPr>
              <a:t>PLANTILLA, CALCULO INSUMOS</a:t>
            </a:r>
            <a:r>
              <a:rPr lang="es-MX" altLang="es-CR" b="1" dirty="0">
                <a:solidFill>
                  <a:schemeClr val="tx2"/>
                </a:solidFill>
              </a:rPr>
              <a:t/>
            </a:r>
            <a:br>
              <a:rPr lang="es-MX" altLang="es-CR" b="1" dirty="0">
                <a:solidFill>
                  <a:schemeClr val="tx2"/>
                </a:solidFill>
              </a:rPr>
            </a:br>
            <a:r>
              <a:rPr lang="es-MX" altLang="es-CR" b="1" dirty="0" smtClean="0">
                <a:solidFill>
                  <a:schemeClr val="tx2"/>
                </a:solidFill>
              </a:rPr>
              <a:t>y VINCULACION METAS.</a:t>
            </a:r>
            <a:r>
              <a:rPr lang="es-MX" altLang="es-CR" b="1" dirty="0">
                <a:solidFill>
                  <a:schemeClr val="tx2"/>
                </a:solidFill>
              </a:rPr>
              <a:t/>
            </a:r>
            <a:br>
              <a:rPr lang="es-MX" altLang="es-CR" b="1" dirty="0">
                <a:solidFill>
                  <a:schemeClr val="tx2"/>
                </a:solidFill>
              </a:rPr>
            </a:br>
            <a:endParaRPr lang="es-ES" altLang="es-CR" b="1" dirty="0">
              <a:solidFill>
                <a:schemeClr val="tx2"/>
              </a:solidFill>
            </a:endParaRPr>
          </a:p>
        </p:txBody>
      </p:sp>
      <p:pic>
        <p:nvPicPr>
          <p:cNvPr id="3" name="Imagen 2"/>
          <p:cNvPicPr>
            <a:picLocks noChangeAspect="1"/>
          </p:cNvPicPr>
          <p:nvPr/>
        </p:nvPicPr>
        <p:blipFill>
          <a:blip r:embed="rId3"/>
          <a:stretch>
            <a:fillRect/>
          </a:stretch>
        </p:blipFill>
        <p:spPr>
          <a:xfrm>
            <a:off x="179388" y="980728"/>
            <a:ext cx="8785100" cy="5616401"/>
          </a:xfrm>
          <a:prstGeom prst="rect">
            <a:avLst/>
          </a:prstGeom>
        </p:spPr>
      </p:pic>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ChangeArrowheads="1"/>
          </p:cNvSpPr>
          <p:nvPr/>
        </p:nvSpPr>
        <p:spPr bwMode="auto">
          <a:xfrm>
            <a:off x="179388" y="115889"/>
            <a:ext cx="8856662" cy="720824"/>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2800" b="1" dirty="0">
                <a:solidFill>
                  <a:schemeClr val="tx2"/>
                </a:solidFill>
              </a:rPr>
              <a:t>	</a:t>
            </a:r>
            <a:endParaRPr lang="es-MX" altLang="es-CR" sz="2800" b="1" dirty="0" smtClean="0">
              <a:solidFill>
                <a:schemeClr val="tx2"/>
              </a:solidFill>
            </a:endParaRPr>
          </a:p>
          <a:p>
            <a:pPr algn="ctr" eaLnBrk="1" hangingPunct="1"/>
            <a:r>
              <a:rPr lang="es-MX" altLang="es-CR" b="1" dirty="0" smtClean="0">
                <a:solidFill>
                  <a:schemeClr val="tx2"/>
                </a:solidFill>
              </a:rPr>
              <a:t>PLANTILLA, CALCULO T.H</a:t>
            </a:r>
            <a:r>
              <a:rPr lang="es-MX" altLang="es-CR" b="1" dirty="0">
                <a:solidFill>
                  <a:schemeClr val="tx2"/>
                </a:solidFill>
              </a:rPr>
              <a:t/>
            </a:r>
            <a:br>
              <a:rPr lang="es-MX" altLang="es-CR" b="1" dirty="0">
                <a:solidFill>
                  <a:schemeClr val="tx2"/>
                </a:solidFill>
              </a:rPr>
            </a:br>
            <a:r>
              <a:rPr lang="es-MX" altLang="es-CR" b="1" dirty="0" smtClean="0">
                <a:solidFill>
                  <a:schemeClr val="tx2"/>
                </a:solidFill>
              </a:rPr>
              <a:t>y VINCULACION METAS.</a:t>
            </a:r>
            <a:r>
              <a:rPr lang="es-MX" altLang="es-CR" b="1" dirty="0">
                <a:solidFill>
                  <a:schemeClr val="tx2"/>
                </a:solidFill>
              </a:rPr>
              <a:t/>
            </a:r>
            <a:br>
              <a:rPr lang="es-MX" altLang="es-CR" b="1" dirty="0">
                <a:solidFill>
                  <a:schemeClr val="tx2"/>
                </a:solidFill>
              </a:rPr>
            </a:br>
            <a:endParaRPr lang="es-ES" altLang="es-CR" b="1" dirty="0">
              <a:solidFill>
                <a:schemeClr val="tx2"/>
              </a:solidFill>
            </a:endParaRPr>
          </a:p>
        </p:txBody>
      </p:sp>
      <p:pic>
        <p:nvPicPr>
          <p:cNvPr id="3" name="Imagen 2"/>
          <p:cNvPicPr>
            <a:picLocks noChangeAspect="1"/>
          </p:cNvPicPr>
          <p:nvPr/>
        </p:nvPicPr>
        <p:blipFill>
          <a:blip r:embed="rId3"/>
          <a:stretch>
            <a:fillRect/>
          </a:stretch>
        </p:blipFill>
        <p:spPr>
          <a:xfrm>
            <a:off x="179388" y="980728"/>
            <a:ext cx="8785100" cy="5616401"/>
          </a:xfrm>
          <a:prstGeom prst="rect">
            <a:avLst/>
          </a:prstGeom>
        </p:spPr>
      </p:pic>
    </p:spTree>
    <p:extLst>
      <p:ext uri="{BB962C8B-B14F-4D97-AF65-F5344CB8AC3E}">
        <p14:creationId xmlns:p14="http://schemas.microsoft.com/office/powerpoint/2010/main" val="967435531"/>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ChangeArrowheads="1"/>
          </p:cNvSpPr>
          <p:nvPr/>
        </p:nvSpPr>
        <p:spPr bwMode="auto">
          <a:xfrm>
            <a:off x="179388" y="115889"/>
            <a:ext cx="8856662" cy="720824"/>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2800" b="1" dirty="0">
                <a:solidFill>
                  <a:schemeClr val="tx2"/>
                </a:solidFill>
              </a:rPr>
              <a:t>	</a:t>
            </a:r>
            <a:endParaRPr lang="es-MX" altLang="es-CR" sz="2800" b="1" dirty="0" smtClean="0">
              <a:solidFill>
                <a:schemeClr val="tx2"/>
              </a:solidFill>
            </a:endParaRPr>
          </a:p>
          <a:p>
            <a:pPr algn="ctr" eaLnBrk="1" hangingPunct="1"/>
            <a:r>
              <a:rPr lang="es-MX" altLang="es-CR" b="1" dirty="0" smtClean="0">
                <a:solidFill>
                  <a:schemeClr val="tx2"/>
                </a:solidFill>
              </a:rPr>
              <a:t>PLANTILLA, CALCULO T.I</a:t>
            </a:r>
            <a:r>
              <a:rPr lang="es-MX" altLang="es-CR" b="1" dirty="0">
                <a:solidFill>
                  <a:schemeClr val="tx2"/>
                </a:solidFill>
              </a:rPr>
              <a:t/>
            </a:r>
            <a:br>
              <a:rPr lang="es-MX" altLang="es-CR" b="1" dirty="0">
                <a:solidFill>
                  <a:schemeClr val="tx2"/>
                </a:solidFill>
              </a:rPr>
            </a:br>
            <a:r>
              <a:rPr lang="es-MX" altLang="es-CR" b="1" dirty="0" smtClean="0">
                <a:solidFill>
                  <a:schemeClr val="tx2"/>
                </a:solidFill>
              </a:rPr>
              <a:t>y VINCULACION METAS.</a:t>
            </a:r>
            <a:r>
              <a:rPr lang="es-MX" altLang="es-CR" b="1" dirty="0">
                <a:solidFill>
                  <a:schemeClr val="tx2"/>
                </a:solidFill>
              </a:rPr>
              <a:t/>
            </a:r>
            <a:br>
              <a:rPr lang="es-MX" altLang="es-CR" b="1" dirty="0">
                <a:solidFill>
                  <a:schemeClr val="tx2"/>
                </a:solidFill>
              </a:rPr>
            </a:br>
            <a:endParaRPr lang="es-ES" altLang="es-CR" b="1" dirty="0">
              <a:solidFill>
                <a:schemeClr val="tx2"/>
              </a:solidFill>
            </a:endParaRPr>
          </a:p>
        </p:txBody>
      </p:sp>
      <p:pic>
        <p:nvPicPr>
          <p:cNvPr id="3" name="Imagen 2"/>
          <p:cNvPicPr>
            <a:picLocks noChangeAspect="1"/>
          </p:cNvPicPr>
          <p:nvPr/>
        </p:nvPicPr>
        <p:blipFill>
          <a:blip r:embed="rId3"/>
          <a:stretch>
            <a:fillRect/>
          </a:stretch>
        </p:blipFill>
        <p:spPr>
          <a:xfrm>
            <a:off x="179388" y="980728"/>
            <a:ext cx="8785100" cy="5616401"/>
          </a:xfrm>
          <a:prstGeom prst="rect">
            <a:avLst/>
          </a:prstGeom>
        </p:spPr>
      </p:pic>
    </p:spTree>
    <p:extLst>
      <p:ext uri="{BB962C8B-B14F-4D97-AF65-F5344CB8AC3E}">
        <p14:creationId xmlns:p14="http://schemas.microsoft.com/office/powerpoint/2010/main" val="2395880793"/>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ChangeArrowheads="1"/>
          </p:cNvSpPr>
          <p:nvPr/>
        </p:nvSpPr>
        <p:spPr bwMode="auto">
          <a:xfrm>
            <a:off x="179388" y="115889"/>
            <a:ext cx="8856662" cy="288775"/>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MX" altLang="es-CR" sz="2800" b="1" dirty="0">
                <a:solidFill>
                  <a:schemeClr val="tx2"/>
                </a:solidFill>
              </a:rPr>
              <a:t>	</a:t>
            </a:r>
            <a:endParaRPr lang="es-MX" altLang="es-CR" sz="2800" b="1" dirty="0" smtClean="0">
              <a:solidFill>
                <a:schemeClr val="tx2"/>
              </a:solidFill>
            </a:endParaRPr>
          </a:p>
          <a:p>
            <a:pPr algn="ctr" eaLnBrk="1" hangingPunct="1"/>
            <a:r>
              <a:rPr lang="es-MX" altLang="es-CR" b="1" dirty="0" smtClean="0">
                <a:solidFill>
                  <a:schemeClr val="tx2"/>
                </a:solidFill>
              </a:rPr>
              <a:t>PLANTILLA, PERFIL DE PROYECTO.</a:t>
            </a:r>
          </a:p>
          <a:p>
            <a:pPr algn="ctr" eaLnBrk="1" hangingPunct="1"/>
            <a:r>
              <a:rPr lang="es-MX" altLang="es-CR" b="1" dirty="0">
                <a:solidFill>
                  <a:schemeClr val="tx2"/>
                </a:solidFill>
              </a:rPr>
              <a:t/>
            </a:r>
            <a:br>
              <a:rPr lang="es-MX" altLang="es-CR" b="1" dirty="0">
                <a:solidFill>
                  <a:schemeClr val="tx2"/>
                </a:solidFill>
              </a:rPr>
            </a:br>
            <a:endParaRPr lang="es-ES" altLang="es-CR" b="1" dirty="0">
              <a:solidFill>
                <a:schemeClr val="tx2"/>
              </a:solidFill>
            </a:endParaRPr>
          </a:p>
        </p:txBody>
      </p:sp>
      <p:pic>
        <p:nvPicPr>
          <p:cNvPr id="2" name="Imagen 1"/>
          <p:cNvPicPr>
            <a:picLocks noChangeAspect="1"/>
          </p:cNvPicPr>
          <p:nvPr/>
        </p:nvPicPr>
        <p:blipFill>
          <a:blip r:embed="rId3"/>
          <a:stretch>
            <a:fillRect/>
          </a:stretch>
        </p:blipFill>
        <p:spPr>
          <a:xfrm>
            <a:off x="314223" y="548680"/>
            <a:ext cx="8586992" cy="6048672"/>
          </a:xfrm>
          <a:prstGeom prst="rect">
            <a:avLst/>
          </a:prstGeom>
        </p:spPr>
      </p:pic>
    </p:spTree>
    <p:extLst>
      <p:ext uri="{BB962C8B-B14F-4D97-AF65-F5344CB8AC3E}">
        <p14:creationId xmlns:p14="http://schemas.microsoft.com/office/powerpoint/2010/main" val="1777385001"/>
      </p:ext>
    </p:extLst>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511" y="274638"/>
            <a:ext cx="8856983" cy="1143000"/>
          </a:xfrm>
          <a:solidFill>
            <a:srgbClr val="FF6600"/>
          </a:solidFill>
        </p:spPr>
        <p:txBody>
          <a:bodyPr/>
          <a:lstStyle/>
          <a:p>
            <a:pPr eaLnBrk="1" hangingPunct="1"/>
            <a:r>
              <a:rPr lang="es-MX" altLang="es-CR" dirty="0" smtClean="0"/>
              <a:t>FINAL</a:t>
            </a:r>
            <a:endParaRPr lang="es-ES" altLang="es-CR" dirty="0" smtClean="0"/>
          </a:p>
        </p:txBody>
      </p:sp>
      <p:sp>
        <p:nvSpPr>
          <p:cNvPr id="30723" name="Rectangle 3"/>
          <p:cNvSpPr>
            <a:spLocks noGrp="1" noChangeArrowheads="1"/>
          </p:cNvSpPr>
          <p:nvPr>
            <p:ph type="body" idx="1"/>
          </p:nvPr>
        </p:nvSpPr>
        <p:spPr>
          <a:xfrm>
            <a:off x="179512" y="1600200"/>
            <a:ext cx="8856983" cy="5068888"/>
          </a:xfrm>
          <a:solidFill>
            <a:srgbClr val="FFFF00"/>
          </a:solidFill>
        </p:spPr>
        <p:txBody>
          <a:bodyPr/>
          <a:lstStyle/>
          <a:p>
            <a:pPr eaLnBrk="1" hangingPunct="1">
              <a:lnSpc>
                <a:spcPct val="80000"/>
              </a:lnSpc>
            </a:pPr>
            <a:endParaRPr lang="es-MX" altLang="es-CR" dirty="0" smtClean="0"/>
          </a:p>
          <a:p>
            <a:pPr algn="ctr" eaLnBrk="1" hangingPunct="1">
              <a:lnSpc>
                <a:spcPct val="80000"/>
              </a:lnSpc>
            </a:pPr>
            <a:r>
              <a:rPr lang="es-MX" altLang="es-CR" dirty="0" smtClean="0"/>
              <a:t>EXPOSICION, GRACIAS.</a:t>
            </a:r>
          </a:p>
          <a:p>
            <a:pPr algn="ctr" eaLnBrk="1" hangingPunct="1">
              <a:lnSpc>
                <a:spcPct val="80000"/>
              </a:lnSpc>
              <a:buFontTx/>
              <a:buNone/>
            </a:pPr>
            <a:endParaRPr lang="es-MX" altLang="es-CR" dirty="0" smtClean="0"/>
          </a:p>
          <a:p>
            <a:pPr eaLnBrk="1" hangingPunct="1">
              <a:lnSpc>
                <a:spcPct val="80000"/>
              </a:lnSpc>
              <a:buFontTx/>
              <a:buNone/>
            </a:pPr>
            <a:r>
              <a:rPr lang="es-MX" altLang="es-CR" sz="2400" dirty="0" smtClean="0"/>
              <a:t>Elaborado Por:			D.A: Municipalidad de                       </a:t>
            </a:r>
          </a:p>
          <a:p>
            <a:pPr eaLnBrk="1" hangingPunct="1">
              <a:lnSpc>
                <a:spcPct val="80000"/>
              </a:lnSpc>
              <a:buFontTx/>
              <a:buNone/>
            </a:pPr>
            <a:r>
              <a:rPr lang="es-MX" altLang="es-CR" sz="2400" dirty="0" smtClean="0"/>
              <a:t>Lic. Jorge A. Cambronero V.	Garabito.</a:t>
            </a:r>
          </a:p>
          <a:p>
            <a:pPr eaLnBrk="1" hangingPunct="1">
              <a:lnSpc>
                <a:spcPct val="80000"/>
              </a:lnSpc>
              <a:buFontTx/>
              <a:buNone/>
            </a:pPr>
            <a:r>
              <a:rPr lang="es-MX" altLang="es-CR" sz="2400" dirty="0" smtClean="0"/>
              <a:t>Coordinador de Planificación.        </a:t>
            </a:r>
          </a:p>
          <a:p>
            <a:pPr eaLnBrk="1" hangingPunct="1">
              <a:lnSpc>
                <a:spcPct val="80000"/>
              </a:lnSpc>
              <a:buFontTx/>
              <a:buNone/>
            </a:pPr>
            <a:endParaRPr lang="es-MX" altLang="es-CR" sz="2400" dirty="0" smtClean="0"/>
          </a:p>
          <a:p>
            <a:pPr eaLnBrk="1" hangingPunct="1">
              <a:lnSpc>
                <a:spcPct val="80000"/>
              </a:lnSpc>
              <a:buFontTx/>
              <a:buNone/>
            </a:pPr>
            <a:r>
              <a:rPr lang="es-MX" altLang="es-CR" sz="2000" dirty="0" smtClean="0"/>
              <a:t>1° Versión:    27 de mayo, 2008.</a:t>
            </a:r>
          </a:p>
          <a:p>
            <a:pPr eaLnBrk="1" hangingPunct="1">
              <a:lnSpc>
                <a:spcPct val="80000"/>
              </a:lnSpc>
              <a:buFontTx/>
              <a:buNone/>
            </a:pPr>
            <a:r>
              <a:rPr lang="es-MX" altLang="es-CR" sz="2000" dirty="0" smtClean="0"/>
              <a:t>2° Versión:   16 de  junio, 2017.</a:t>
            </a:r>
          </a:p>
          <a:p>
            <a:pPr eaLnBrk="1" hangingPunct="1">
              <a:lnSpc>
                <a:spcPct val="80000"/>
              </a:lnSpc>
              <a:buFontTx/>
              <a:buNone/>
            </a:pPr>
            <a:r>
              <a:rPr lang="es-MX" altLang="es-CR" sz="2000" dirty="0" smtClean="0"/>
              <a:t>3° Versión:   06 de setiembre, 2017. </a:t>
            </a:r>
          </a:p>
          <a:p>
            <a:pPr eaLnBrk="1" hangingPunct="1">
              <a:lnSpc>
                <a:spcPct val="80000"/>
              </a:lnSpc>
              <a:buFontTx/>
              <a:buNone/>
            </a:pPr>
            <a:r>
              <a:rPr lang="es-MX" altLang="es-CR" sz="2000" dirty="0" smtClean="0"/>
              <a:t>4° Versión:   20 de marzo, 2018.</a:t>
            </a:r>
            <a:r>
              <a:rPr lang="es-MX" altLang="es-CR" sz="2400" dirty="0" smtClean="0"/>
              <a:t>						</a:t>
            </a:r>
            <a:endParaRPr lang="es-ES" altLang="es-CR" sz="2400" dirty="0"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28625" y="142875"/>
            <a:ext cx="8229600" cy="738188"/>
          </a:xfrm>
          <a:solidFill>
            <a:srgbClr val="FF6600"/>
          </a:solidFill>
        </p:spPr>
        <p:txBody>
          <a:bodyPr/>
          <a:lstStyle/>
          <a:p>
            <a:pPr eaLnBrk="1" hangingPunct="1"/>
            <a:r>
              <a:rPr lang="es-MX" altLang="es-CR" sz="3200" b="1" smtClean="0"/>
              <a:t>PLANIFICACION</a:t>
            </a:r>
            <a:endParaRPr lang="es-ES" altLang="es-CR" sz="3200" b="1" smtClean="0"/>
          </a:p>
        </p:txBody>
      </p:sp>
      <p:sp>
        <p:nvSpPr>
          <p:cNvPr id="4099" name="3 Rectángulo"/>
          <p:cNvSpPr>
            <a:spLocks noChangeArrowheads="1"/>
          </p:cNvSpPr>
          <p:nvPr/>
        </p:nvSpPr>
        <p:spPr bwMode="auto">
          <a:xfrm>
            <a:off x="500063" y="1071563"/>
            <a:ext cx="8143875" cy="5262562"/>
          </a:xfrm>
          <a:prstGeom prst="rect">
            <a:avLst/>
          </a:prstGeom>
          <a:solidFill>
            <a:srgbClr val="1CAC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s-ES" altLang="es-CR" sz="2400" b="1"/>
              <a:t>Stone y Goodstein,</a:t>
            </a:r>
            <a:r>
              <a:rPr lang="es-ES" altLang="es-CR" sz="2400"/>
              <a:t> están de acuerdo en que la planificación consiste en el </a:t>
            </a:r>
            <a:r>
              <a:rPr lang="es-ES" altLang="es-CR" sz="2400" b="1"/>
              <a:t>proceso de establecer metas</a:t>
            </a:r>
            <a:r>
              <a:rPr lang="es-ES" altLang="es-CR" sz="2400"/>
              <a:t> y escoger la mejor manera de alcanzarlas, y una vez se tenga todo claro pueda emprenderse la acción.</a:t>
            </a:r>
          </a:p>
          <a:p>
            <a:pPr algn="just" eaLnBrk="1" hangingPunct="1"/>
            <a:endParaRPr lang="es-ES" altLang="es-CR" sz="2400"/>
          </a:p>
          <a:p>
            <a:pPr algn="just" eaLnBrk="1" hangingPunct="1"/>
            <a:r>
              <a:rPr lang="es-CR" altLang="es-CR" sz="2400" b="1"/>
              <a:t>Ortiz,</a:t>
            </a:r>
            <a:r>
              <a:rPr lang="es-CR" altLang="es-CR" sz="2400"/>
              <a:t> dice que sirve para saber de forma exacta  que cosas hará una Organización para lograr sus Objetivos como empresa.</a:t>
            </a:r>
          </a:p>
          <a:p>
            <a:pPr algn="just" eaLnBrk="1" hangingPunct="1"/>
            <a:endParaRPr lang="es-CR" altLang="es-CR" sz="2400"/>
          </a:p>
          <a:p>
            <a:pPr algn="just" eaLnBrk="1" hangingPunct="1"/>
            <a:r>
              <a:rPr lang="es-CR" altLang="es-CR" sz="2400" b="1"/>
              <a:t>Ackoff</a:t>
            </a:r>
            <a:r>
              <a:rPr lang="es-CR" altLang="es-CR" sz="2400"/>
              <a:t>, asegura que sirve para anticiparse a las acciones que es necesario realizar en la forma que se hará, para conseguir que la empresa obtenga los resultados que se espera en el tiempo establecido. </a:t>
            </a:r>
          </a:p>
          <a:p>
            <a:pPr algn="just" eaLnBrk="1" hangingPunct="1"/>
            <a:endParaRPr lang="es-ES" altLang="es-CR" sz="240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23850" y="188913"/>
            <a:ext cx="8496300" cy="863600"/>
          </a:xfrm>
          <a:solidFill>
            <a:srgbClr val="FF9900"/>
          </a:solidFill>
        </p:spPr>
        <p:txBody>
          <a:bodyPr/>
          <a:lstStyle/>
          <a:p>
            <a:pPr eaLnBrk="1" hangingPunct="1"/>
            <a:r>
              <a:rPr lang="es-MX" altLang="es-CR" sz="3600" b="1" smtClean="0"/>
              <a:t>MARCO FILOSOFICO</a:t>
            </a:r>
            <a:r>
              <a:rPr lang="es-MX" altLang="es-CR" sz="3600" smtClean="0"/>
              <a:t> </a:t>
            </a:r>
            <a:r>
              <a:rPr lang="es-MX" altLang="es-CR" sz="3600" b="1" smtClean="0"/>
              <a:t>INSTITUCIONAL</a:t>
            </a:r>
            <a:endParaRPr lang="es-ES" altLang="es-CR" sz="3600" b="1" smtClean="0"/>
          </a:p>
        </p:txBody>
      </p:sp>
      <p:sp>
        <p:nvSpPr>
          <p:cNvPr id="5123" name="Rectangle 3"/>
          <p:cNvSpPr>
            <a:spLocks noGrp="1" noChangeArrowheads="1"/>
          </p:cNvSpPr>
          <p:nvPr>
            <p:ph type="body" idx="1"/>
          </p:nvPr>
        </p:nvSpPr>
        <p:spPr>
          <a:xfrm>
            <a:off x="323850" y="1268413"/>
            <a:ext cx="8569325" cy="5473700"/>
          </a:xfrm>
          <a:solidFill>
            <a:srgbClr val="00FF00"/>
          </a:solidFill>
        </p:spPr>
        <p:txBody>
          <a:bodyPr/>
          <a:lstStyle/>
          <a:p>
            <a:pPr eaLnBrk="1" hangingPunct="1">
              <a:lnSpc>
                <a:spcPct val="90000"/>
              </a:lnSpc>
            </a:pPr>
            <a:r>
              <a:rPr lang="es-MX" altLang="es-CR" sz="2400" smtClean="0">
                <a:solidFill>
                  <a:srgbClr val="0000FF"/>
                </a:solidFill>
              </a:rPr>
              <a:t>VISION:</a:t>
            </a:r>
            <a:r>
              <a:rPr lang="es-MX" altLang="es-CR" sz="2400" smtClean="0"/>
              <a:t> </a:t>
            </a:r>
          </a:p>
          <a:p>
            <a:pPr eaLnBrk="1" hangingPunct="1">
              <a:lnSpc>
                <a:spcPct val="90000"/>
              </a:lnSpc>
            </a:pPr>
            <a:r>
              <a:rPr lang="es-MX" altLang="es-CR" sz="2400" smtClean="0"/>
              <a:t>Es lo que la organización desea ser en el futuro. Responde a la pregunta:</a:t>
            </a:r>
            <a:r>
              <a:rPr lang="en-US" altLang="es-CR" sz="2400" smtClean="0">
                <a:cs typeface="Arial" panose="020B0604020202020204" pitchFamily="34" charset="0"/>
              </a:rPr>
              <a:t>¿Qué queremos ser?</a:t>
            </a:r>
          </a:p>
          <a:p>
            <a:pPr eaLnBrk="1" hangingPunct="1">
              <a:lnSpc>
                <a:spcPct val="90000"/>
              </a:lnSpc>
            </a:pPr>
            <a:endParaRPr lang="es-MX" altLang="es-CR" sz="2400" smtClean="0">
              <a:solidFill>
                <a:srgbClr val="0000FF"/>
              </a:solidFill>
            </a:endParaRPr>
          </a:p>
          <a:p>
            <a:pPr eaLnBrk="1" hangingPunct="1">
              <a:lnSpc>
                <a:spcPct val="90000"/>
              </a:lnSpc>
            </a:pPr>
            <a:r>
              <a:rPr lang="es-MX" altLang="es-CR" sz="2400" smtClean="0">
                <a:solidFill>
                  <a:srgbClr val="0000FF"/>
                </a:solidFill>
              </a:rPr>
              <a:t>Misión:</a:t>
            </a:r>
            <a:r>
              <a:rPr lang="es-MX" altLang="es-CR" sz="2400" smtClean="0"/>
              <a:t> </a:t>
            </a:r>
          </a:p>
          <a:p>
            <a:pPr eaLnBrk="1" hangingPunct="1">
              <a:lnSpc>
                <a:spcPct val="90000"/>
              </a:lnSpc>
            </a:pPr>
            <a:r>
              <a:rPr lang="es-MX" altLang="es-CR" sz="2400" smtClean="0"/>
              <a:t>Encierra la razón de ser de la Organización. Responde a las preguntas: </a:t>
            </a:r>
            <a:r>
              <a:rPr lang="en-US" altLang="es-CR" sz="2400" smtClean="0">
                <a:cs typeface="Arial" panose="020B0604020202020204" pitchFamily="34" charset="0"/>
              </a:rPr>
              <a:t>¿Qué Somos, Qué hacemos, Para quién?.</a:t>
            </a:r>
          </a:p>
          <a:p>
            <a:pPr eaLnBrk="1" hangingPunct="1">
              <a:lnSpc>
                <a:spcPct val="90000"/>
              </a:lnSpc>
            </a:pPr>
            <a:endParaRPr lang="en-US" altLang="es-CR" sz="2400" smtClean="0">
              <a:solidFill>
                <a:srgbClr val="0000FF"/>
              </a:solidFill>
              <a:cs typeface="Arial" panose="020B0604020202020204" pitchFamily="34" charset="0"/>
            </a:endParaRPr>
          </a:p>
          <a:p>
            <a:pPr eaLnBrk="1" hangingPunct="1">
              <a:lnSpc>
                <a:spcPct val="90000"/>
              </a:lnSpc>
            </a:pPr>
            <a:r>
              <a:rPr lang="en-US" altLang="es-CR" sz="2400" smtClean="0">
                <a:solidFill>
                  <a:srgbClr val="0000FF"/>
                </a:solidFill>
                <a:cs typeface="Arial" panose="020B0604020202020204" pitchFamily="34" charset="0"/>
              </a:rPr>
              <a:t>Políticas:</a:t>
            </a:r>
            <a:r>
              <a:rPr lang="en-US" altLang="es-CR" sz="2400" smtClean="0">
                <a:cs typeface="Arial" panose="020B0604020202020204" pitchFamily="34" charset="0"/>
              </a:rPr>
              <a:t> </a:t>
            </a:r>
          </a:p>
          <a:p>
            <a:pPr algn="just" eaLnBrk="1" hangingPunct="1">
              <a:lnSpc>
                <a:spcPct val="90000"/>
              </a:lnSpc>
            </a:pPr>
            <a:r>
              <a:rPr lang="en-US" altLang="es-CR" sz="2400" smtClean="0">
                <a:cs typeface="Arial" panose="020B0604020202020204" pitchFamily="34" charset="0"/>
              </a:rPr>
              <a:t>Son aquellos lineamientos que se fijan en las principales areas que conforman una empresa: en lo humano,material, económico, Jurídico, ambiental que dan un direccionamiento a la empresa sin límite de tiempo.</a:t>
            </a: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288" y="260350"/>
            <a:ext cx="8229600" cy="1143000"/>
          </a:xfrm>
          <a:solidFill>
            <a:srgbClr val="FF6600"/>
          </a:solidFill>
          <a:ln>
            <a:solidFill>
              <a:schemeClr val="tx2"/>
            </a:solidFill>
            <a:miter lim="800000"/>
            <a:headEnd/>
            <a:tailEnd/>
          </a:ln>
        </p:spPr>
        <p:txBody>
          <a:bodyPr/>
          <a:lstStyle/>
          <a:p>
            <a:pPr eaLnBrk="1" hangingPunct="1"/>
            <a:r>
              <a:rPr lang="es-MX" altLang="es-CR" sz="3200" b="1" smtClean="0"/>
              <a:t>OBJETIVO </a:t>
            </a:r>
            <a:br>
              <a:rPr lang="es-MX" altLang="es-CR" sz="3200" b="1" smtClean="0"/>
            </a:br>
            <a:r>
              <a:rPr lang="es-MX" altLang="es-CR" sz="3200" b="1" smtClean="0"/>
              <a:t>ESTRATEGICO</a:t>
            </a:r>
            <a:endParaRPr lang="es-ES" altLang="es-CR" sz="3200" b="1" smtClean="0"/>
          </a:p>
        </p:txBody>
      </p:sp>
      <p:sp>
        <p:nvSpPr>
          <p:cNvPr id="6147" name="Rectangle 3"/>
          <p:cNvSpPr>
            <a:spLocks noGrp="1" noChangeArrowheads="1"/>
          </p:cNvSpPr>
          <p:nvPr>
            <p:ph type="body" idx="1"/>
          </p:nvPr>
        </p:nvSpPr>
        <p:spPr>
          <a:solidFill>
            <a:srgbClr val="00FF00"/>
          </a:solidFill>
        </p:spPr>
        <p:txBody>
          <a:bodyPr/>
          <a:lstStyle/>
          <a:p>
            <a:pPr eaLnBrk="1" hangingPunct="1"/>
            <a:endParaRPr lang="es-MX" altLang="es-CR" sz="2800" smtClean="0"/>
          </a:p>
          <a:p>
            <a:pPr algn="just" eaLnBrk="1" hangingPunct="1"/>
            <a:r>
              <a:rPr lang="es-MX" altLang="es-CR" sz="2800" smtClean="0"/>
              <a:t>Es el concepto general visionario que establece la Junta Directiva o Concejo de cualquier institución con el propósito de definir el mejor rumbo para lograr los objetivos. </a:t>
            </a:r>
          </a:p>
          <a:p>
            <a:pPr eaLnBrk="1" hangingPunct="1"/>
            <a:endParaRPr lang="es-MX" altLang="es-CR" sz="2800" i="1" smtClean="0">
              <a:solidFill>
                <a:srgbClr val="0000FF"/>
              </a:solidFill>
            </a:endParaRPr>
          </a:p>
          <a:p>
            <a:pPr eaLnBrk="1" hangingPunct="1"/>
            <a:r>
              <a:rPr lang="es-MX" altLang="es-CR" sz="2800" i="1" smtClean="0">
                <a:solidFill>
                  <a:srgbClr val="0000FF"/>
                </a:solidFill>
              </a:rPr>
              <a:t>Ejemplo: La Municipalidad de Garabito dará servicios eficientes y de calidad.</a:t>
            </a:r>
          </a:p>
          <a:p>
            <a:pPr eaLnBrk="1" hangingPunct="1"/>
            <a:endParaRPr lang="es-MX" altLang="es-CR" sz="2800" smtClean="0">
              <a:solidFill>
                <a:srgbClr val="0000FF"/>
              </a:solidFill>
            </a:endParaRPr>
          </a:p>
          <a:p>
            <a:pPr eaLnBrk="1" hangingPunct="1"/>
            <a:endParaRPr lang="es-MX" altLang="es-CR" sz="3600" smtClean="0"/>
          </a:p>
          <a:p>
            <a:pPr eaLnBrk="1" hangingPunct="1"/>
            <a:endParaRPr lang="es-ES" altLang="es-CR"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323850" y="333375"/>
            <a:ext cx="8229600" cy="881063"/>
          </a:xfrm>
          <a:solidFill>
            <a:srgbClr val="FF6600"/>
          </a:solidFill>
        </p:spPr>
        <p:txBody>
          <a:bodyPr/>
          <a:lstStyle/>
          <a:p>
            <a:pPr eaLnBrk="1" hangingPunct="1"/>
            <a:r>
              <a:rPr lang="es-MX" altLang="es-CR" sz="3200" b="1" smtClean="0"/>
              <a:t>PLAN OPERATIVO ANUAL (POA).</a:t>
            </a:r>
            <a:endParaRPr lang="es-ES" altLang="es-CR" sz="3200" b="1" smtClean="0"/>
          </a:p>
        </p:txBody>
      </p:sp>
      <p:sp>
        <p:nvSpPr>
          <p:cNvPr id="7171" name="Rectangle 5"/>
          <p:cNvSpPr>
            <a:spLocks noGrp="1" noChangeArrowheads="1"/>
          </p:cNvSpPr>
          <p:nvPr>
            <p:ph type="body" idx="1"/>
          </p:nvPr>
        </p:nvSpPr>
        <p:spPr>
          <a:xfrm>
            <a:off x="357188" y="1428750"/>
            <a:ext cx="8207375" cy="5211763"/>
          </a:xfrm>
          <a:solidFill>
            <a:srgbClr val="00FF00"/>
          </a:solidFill>
        </p:spPr>
        <p:txBody>
          <a:bodyPr/>
          <a:lstStyle/>
          <a:p>
            <a:pPr algn="just" eaLnBrk="1" hangingPunct="1"/>
            <a:r>
              <a:rPr lang="es-MX" altLang="es-CR" sz="2800" smtClean="0"/>
              <a:t>Proceso participativo de todas las unidades de la Organización las cuales formularan los principales Objetivos y metas cuyas estimaciones conformaran las subpartidas del Presupuesto Ordinario y Extraordinario respectivo periodo. Este  responderá a la Vinculación de los diferentes Instrumentos de Planificación de la Institución. </a:t>
            </a:r>
            <a:endParaRPr lang="es-ES" altLang="es-CR" sz="2800" i="1" smtClean="0">
              <a:solidFill>
                <a:srgbClr val="FF9900"/>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323850" y="214313"/>
            <a:ext cx="8229600" cy="1000125"/>
          </a:xfrm>
          <a:solidFill>
            <a:srgbClr val="FF6600"/>
          </a:solidFill>
        </p:spPr>
        <p:txBody>
          <a:bodyPr/>
          <a:lstStyle/>
          <a:p>
            <a:pPr eaLnBrk="1" hangingPunct="1"/>
            <a:r>
              <a:rPr lang="es-MX" altLang="es-CR" sz="3200" b="1" smtClean="0"/>
              <a:t>DISMINUCIONES y AUMENTOS AL (PAO).</a:t>
            </a:r>
            <a:endParaRPr lang="es-ES" altLang="es-CR" sz="3200" b="1" smtClean="0"/>
          </a:p>
        </p:txBody>
      </p:sp>
      <p:sp>
        <p:nvSpPr>
          <p:cNvPr id="8195" name="Rectangle 5"/>
          <p:cNvSpPr>
            <a:spLocks noGrp="1" noChangeArrowheads="1"/>
          </p:cNvSpPr>
          <p:nvPr>
            <p:ph type="body" idx="1"/>
          </p:nvPr>
        </p:nvSpPr>
        <p:spPr>
          <a:xfrm>
            <a:off x="357188" y="1428750"/>
            <a:ext cx="8207375" cy="5211763"/>
          </a:xfrm>
          <a:solidFill>
            <a:srgbClr val="00FF00"/>
          </a:solidFill>
        </p:spPr>
        <p:txBody>
          <a:bodyPr/>
          <a:lstStyle/>
          <a:p>
            <a:pPr algn="just" eaLnBrk="1" hangingPunct="1"/>
            <a:r>
              <a:rPr lang="es-MX" altLang="es-CR" sz="2800" smtClean="0"/>
              <a:t>Proceso participativo de todas las unidades de la Organización las cuales formularan los principales Objetivos y metas cuyas estimaciones conformaran las subpartidas que necesitaran variarse para darle contenido aquellas imprevisiones o sucesos en la marcha de la ejecución presupuestaria. Las cuales no superaran el 25% de lo sumado entre el monto del Ordinario y los Extraordinarios. Estas  responderán de igual manera a la Vinculación de los diferentes Instrumentos de Planificación de la Institución. </a:t>
            </a:r>
            <a:endParaRPr lang="es-ES" altLang="es-CR" sz="2800" i="1" smtClean="0">
              <a:solidFill>
                <a:srgbClr val="FF9900"/>
              </a:solidFill>
            </a:endParaRPr>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323850" y="116632"/>
            <a:ext cx="8568630" cy="504055"/>
          </a:xfrm>
          <a:solidFill>
            <a:srgbClr val="FF6600"/>
          </a:solidFill>
        </p:spPr>
        <p:txBody>
          <a:bodyPr/>
          <a:lstStyle/>
          <a:p>
            <a:pPr eaLnBrk="1" hangingPunct="1"/>
            <a:r>
              <a:rPr lang="es-MX" altLang="es-CR" sz="3200" b="1" dirty="0" smtClean="0"/>
              <a:t>MARCO JURIDICO.</a:t>
            </a:r>
            <a:endParaRPr lang="es-ES" altLang="es-CR" sz="3200" b="1" dirty="0" smtClean="0"/>
          </a:p>
        </p:txBody>
      </p:sp>
      <p:sp>
        <p:nvSpPr>
          <p:cNvPr id="12291" name="Rectangle 5"/>
          <p:cNvSpPr>
            <a:spLocks noGrp="1" noChangeArrowheads="1"/>
          </p:cNvSpPr>
          <p:nvPr>
            <p:ph type="body" idx="1"/>
          </p:nvPr>
        </p:nvSpPr>
        <p:spPr>
          <a:xfrm>
            <a:off x="357188" y="836712"/>
            <a:ext cx="8535292" cy="5904656"/>
          </a:xfrm>
          <a:solidFill>
            <a:srgbClr val="00FF00"/>
          </a:solidFill>
        </p:spPr>
        <p:txBody>
          <a:bodyPr/>
          <a:lstStyle/>
          <a:p>
            <a:pPr algn="just" eaLnBrk="1" hangingPunct="1"/>
            <a:r>
              <a:rPr lang="es-CR" altLang="es-CR" sz="2400" i="1" dirty="0" smtClean="0"/>
              <a:t>Constitución Política.</a:t>
            </a:r>
          </a:p>
          <a:p>
            <a:pPr algn="just" eaLnBrk="1" hangingPunct="1"/>
            <a:r>
              <a:rPr lang="es-CR" altLang="es-CR" sz="2400" i="1" dirty="0" smtClean="0"/>
              <a:t>Código Municipal.</a:t>
            </a:r>
          </a:p>
          <a:p>
            <a:pPr algn="just" eaLnBrk="1" hangingPunct="1"/>
            <a:r>
              <a:rPr lang="es-CR" altLang="es-CR" sz="2400" i="1" dirty="0" smtClean="0"/>
              <a:t>Ley 6227 General de Administración Publica.</a:t>
            </a:r>
          </a:p>
          <a:p>
            <a:pPr algn="just" eaLnBrk="1" hangingPunct="1"/>
            <a:r>
              <a:rPr lang="es-CR" altLang="es-CR" sz="2400" i="1" dirty="0" smtClean="0"/>
              <a:t>Ley 8131 Administración Financiera.</a:t>
            </a:r>
          </a:p>
          <a:p>
            <a:pPr algn="just" eaLnBrk="1" hangingPunct="1"/>
            <a:r>
              <a:rPr lang="es-CR" altLang="es-CR" sz="2400" i="1" dirty="0" smtClean="0"/>
              <a:t>Ley 8292 General de Control Interno</a:t>
            </a:r>
          </a:p>
          <a:p>
            <a:pPr algn="just" eaLnBrk="1" hangingPunct="1"/>
            <a:r>
              <a:rPr lang="es-CR" altLang="es-CR" sz="2400" i="1" dirty="0" smtClean="0"/>
              <a:t>Ley 5525 de Planificación Nacional.</a:t>
            </a:r>
          </a:p>
          <a:p>
            <a:pPr algn="just" eaLnBrk="1" hangingPunct="1"/>
            <a:r>
              <a:rPr lang="es-CR" altLang="es-CR" sz="2400" i="1" dirty="0" smtClean="0"/>
              <a:t>Ley 8422 de Enriquecimiento Ilícito. Articulo 3. DEBER DE PROBIDAD.</a:t>
            </a:r>
          </a:p>
          <a:p>
            <a:pPr algn="just" eaLnBrk="1" hangingPunct="1"/>
            <a:r>
              <a:rPr lang="es-CR" altLang="es-CR" sz="2400" i="1" dirty="0" smtClean="0"/>
              <a:t>Normas Técnicas de Presupuestos Públicos de la CGR. N-1-2012 –DC-DFOE.</a:t>
            </a:r>
          </a:p>
          <a:p>
            <a:pPr algn="just" eaLnBrk="1" hangingPunct="1"/>
            <a:r>
              <a:rPr lang="es-CR" altLang="es-CR" sz="2400" i="1" dirty="0" smtClean="0"/>
              <a:t>Reglamento de Planificación y Presupuesto </a:t>
            </a:r>
          </a:p>
          <a:p>
            <a:pPr algn="just" eaLnBrk="1" hangingPunct="1"/>
            <a:r>
              <a:rPr lang="es-CR" altLang="es-CR" sz="2400" i="1" dirty="0" smtClean="0"/>
              <a:t>Manual de formulación, ejecución, evaluación presupuestaria y otros.</a:t>
            </a:r>
          </a:p>
          <a:p>
            <a:pPr algn="just" eaLnBrk="1" hangingPunct="1"/>
            <a:endParaRPr lang="es-ES" altLang="es-CR" sz="2800" i="1" dirty="0" smtClean="0"/>
          </a:p>
        </p:txBody>
      </p:sp>
    </p:spTree>
  </p:cSld>
  <p:clrMapOvr>
    <a:masterClrMapping/>
  </p:clrMapOvr>
  <p:transition spd="slow" advClick="0" advTm="25000">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856</TotalTime>
  <Words>2249</Words>
  <Application>Microsoft Office PowerPoint</Application>
  <PresentationFormat>Presentación en pantalla (4:3)</PresentationFormat>
  <Paragraphs>203</Paragraphs>
  <Slides>36</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36</vt:i4>
      </vt:variant>
    </vt:vector>
  </HeadingPairs>
  <TitlesOfParts>
    <vt:vector size="38" baseType="lpstr">
      <vt:lpstr>Arial</vt:lpstr>
      <vt:lpstr>Diseño predeterminado</vt:lpstr>
      <vt:lpstr>MUNICIPALIDAD  GARABITO.</vt:lpstr>
      <vt:lpstr>COMPETENCIAS MUNICIPALES.</vt:lpstr>
      <vt:lpstr>CONCEPTOS</vt:lpstr>
      <vt:lpstr>PLANIFICACION</vt:lpstr>
      <vt:lpstr>MARCO FILOSOFICO INSTITUCIONAL</vt:lpstr>
      <vt:lpstr>OBJETIVO  ESTRATEGICO</vt:lpstr>
      <vt:lpstr>PLAN OPERATIVO ANUAL (POA).</vt:lpstr>
      <vt:lpstr>DISMINUCIONES y AUMENTOS AL (PAO).</vt:lpstr>
      <vt:lpstr>MARCO JURIDICO.</vt:lpstr>
      <vt:lpstr>MARCO JURIDICO.</vt:lpstr>
      <vt:lpstr>INFORMACION BASE PARA FORMULAR</vt:lpstr>
      <vt:lpstr>OBJETIVO GENERAL</vt:lpstr>
      <vt:lpstr>OBJETIVO  ESPECIFICO</vt:lpstr>
      <vt:lpstr>OBJETIVO OPERATIVO</vt:lpstr>
      <vt:lpstr>OBJETIVO MEJORA</vt:lpstr>
      <vt:lpstr>Presentación de PowerPoint</vt:lpstr>
      <vt:lpstr>Presentación de PowerPoint</vt:lpstr>
      <vt:lpstr>Presentación de PowerPoint</vt:lpstr>
      <vt:lpstr>CONFORMACION DE PROGRAMAS PRESUPUESTARIAS. (Municipal)</vt:lpstr>
      <vt:lpstr>JUSTIFICACION DE LAS PLANTILLAS.   RUTA DEL PROCESO.  ESQUEMA (Formulación, ejecución y evaluación presupuestaria.  FORMATOS DE LAS PLANTILLAS </vt:lpstr>
      <vt:lpstr>JUSTIFICACION DE LAS PLANTILLAS</vt:lpstr>
      <vt:lpstr>DESCRIPCION PRIMERA CONDICION</vt:lpstr>
      <vt:lpstr>DESCRIPCION SEGUNDA CONDICION</vt:lpstr>
      <vt:lpstr>DESCRIPCION TERCERA CONDICION</vt:lpstr>
      <vt:lpstr>DESCRIPCION CUARTA CONDICION</vt:lpstr>
      <vt:lpstr>PLANTILLAS (Insumos)</vt:lpstr>
      <vt:lpstr>PLANTILLAS (T.H, T.I)</vt:lpstr>
      <vt:lpstr>JUSTIFICACION PERFILES DE PROYECTOS.</vt:lpstr>
      <vt:lpstr>PERFIL DE PROYECTOS.</vt:lpstr>
      <vt:lpstr>3-Hacienda y Planificación:   En cuanto Hacienda, Revisa contenido, asigna financiamiento y códigos.   Planificación: Revisa que cumpla con lo establecido en el Articulo 15 del Reglamento de Planificación y Presupuesto vigente.</vt:lpstr>
      <vt:lpstr>ESQUEMA </vt:lpstr>
      <vt:lpstr>Presentación de PowerPoint</vt:lpstr>
      <vt:lpstr>Presentación de PowerPoint</vt:lpstr>
      <vt:lpstr>Presentación de PowerPoint</vt:lpstr>
      <vt:lpstr>Presentación de PowerPoint</vt:lpstr>
      <vt:lpstr>FINAL</vt:lpstr>
    </vt:vector>
  </TitlesOfParts>
  <Company>GARABITO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MUNICIPALIDAD DE GARABITO</dc:title>
  <dc:creator>MUNICIPALIDAD DE GARABITO</dc:creator>
  <cp:lastModifiedBy>Planificador</cp:lastModifiedBy>
  <cp:revision>93</cp:revision>
  <dcterms:created xsi:type="dcterms:W3CDTF">2008-05-27T14:11:11Z</dcterms:created>
  <dcterms:modified xsi:type="dcterms:W3CDTF">2018-03-21T20:11:40Z</dcterms:modified>
</cp:coreProperties>
</file>